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3"/>
  </p:notesMasterIdLst>
  <p:sldIdLst>
    <p:sldId id="256" r:id="rId2"/>
    <p:sldId id="257" r:id="rId3"/>
    <p:sldId id="296" r:id="rId4"/>
    <p:sldId id="268" r:id="rId5"/>
    <p:sldId id="261" r:id="rId6"/>
    <p:sldId id="284" r:id="rId7"/>
    <p:sldId id="262" r:id="rId8"/>
    <p:sldId id="285" r:id="rId9"/>
    <p:sldId id="263" r:id="rId10"/>
    <p:sldId id="286" r:id="rId11"/>
    <p:sldId id="292" r:id="rId12"/>
    <p:sldId id="291" r:id="rId13"/>
    <p:sldId id="295" r:id="rId14"/>
    <p:sldId id="293" r:id="rId15"/>
    <p:sldId id="294" r:id="rId16"/>
    <p:sldId id="267" r:id="rId17"/>
    <p:sldId id="287" r:id="rId18"/>
    <p:sldId id="290" r:id="rId19"/>
    <p:sldId id="288" r:id="rId20"/>
    <p:sldId id="289"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609" autoAdjust="0"/>
  </p:normalViewPr>
  <p:slideViewPr>
    <p:cSldViewPr>
      <p:cViewPr>
        <p:scale>
          <a:sx n="66" d="100"/>
          <a:sy n="66" d="100"/>
        </p:scale>
        <p:origin x="-6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F5A18-06D3-4941-A88C-01C8A3887DC4}" type="datetimeFigureOut">
              <a:rPr lang="en-US" smtClean="0"/>
              <a:pPr/>
              <a:t>10/21/2014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67988-E8DA-4AB5-94BD-A433530BFD00}" type="slidenum">
              <a:rPr lang="en-US" smtClean="0"/>
              <a:pPr/>
              <a:t>‹#›</a:t>
            </a:fld>
            <a:endParaRPr lang="en-US"/>
          </a:p>
        </p:txBody>
      </p:sp>
    </p:spTree>
    <p:extLst>
      <p:ext uri="{BB962C8B-B14F-4D97-AF65-F5344CB8AC3E}">
        <p14:creationId xmlns:p14="http://schemas.microsoft.com/office/powerpoint/2010/main" val="392335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967988-E8DA-4AB5-94BD-A433530BFD00}"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967988-E8DA-4AB5-94BD-A433530BFD00}"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Webmaster Service – If a district needs help maintaining the website (not creating content), this service can help.  Days</a:t>
            </a:r>
            <a:r>
              <a:rPr lang="en-US" baseline="0" dirty="0" smtClean="0"/>
              <a:t> or specific block of time.  </a:t>
            </a:r>
            <a:endParaRPr lang="en-US" baseline="0" dirty="0" smtClean="0"/>
          </a:p>
          <a:p>
            <a:endParaRPr lang="en-US" baseline="0" dirty="0" smtClean="0"/>
          </a:p>
          <a:p>
            <a:r>
              <a:rPr lang="en-US" dirty="0" smtClean="0">
                <a:effectLst/>
              </a:rPr>
              <a:t>PVA - your videos can be created in any file or format, they can be viewed on any device with the click of a button, and viewers don’t have to install plug-ins to watch!  Athletic</a:t>
            </a:r>
            <a:r>
              <a:rPr lang="en-US" baseline="0" dirty="0" smtClean="0">
                <a:effectLst/>
              </a:rPr>
              <a:t> Events, Special Events, Board Meetings, &amp; PTO Meetings.</a:t>
            </a:r>
            <a:endParaRPr lang="en-US" dirty="0"/>
          </a:p>
        </p:txBody>
      </p:sp>
      <p:sp>
        <p:nvSpPr>
          <p:cNvPr id="4" name="Slide Number Placeholder 3"/>
          <p:cNvSpPr>
            <a:spLocks noGrp="1"/>
          </p:cNvSpPr>
          <p:nvPr>
            <p:ph type="sldNum" sz="quarter" idx="10"/>
          </p:nvPr>
        </p:nvSpPr>
        <p:spPr/>
        <p:txBody>
          <a:bodyPr/>
          <a:lstStyle/>
          <a:p>
            <a:fld id="{CE967988-E8DA-4AB5-94BD-A433530BFD00}"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p>
          <a:p>
            <a:endParaRPr lang="en-US" dirty="0"/>
          </a:p>
        </p:txBody>
      </p:sp>
      <p:sp>
        <p:nvSpPr>
          <p:cNvPr id="4" name="Slide Number Placeholder 3"/>
          <p:cNvSpPr>
            <a:spLocks noGrp="1"/>
          </p:cNvSpPr>
          <p:nvPr>
            <p:ph type="sldNum" sz="quarter" idx="10"/>
          </p:nvPr>
        </p:nvSpPr>
        <p:spPr/>
        <p:txBody>
          <a:bodyPr/>
          <a:lstStyle/>
          <a:p>
            <a:fld id="{CE967988-E8DA-4AB5-94BD-A433530BFD00}"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3773F5-87D5-412B-8430-1E1DE03747ED}" type="datetimeFigureOut">
              <a:rPr lang="en-US" smtClean="0"/>
              <a:pPr/>
              <a:t>10/21/2014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47835A-7918-47A3-B4F1-84A75266AF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47835A-7918-47A3-B4F1-84A75266AF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47835A-7918-47A3-B4F1-84A75266AF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47835A-7918-47A3-B4F1-84A75266AFF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47835A-7918-47A3-B4F1-84A75266AFF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47835A-7918-47A3-B4F1-84A75266AFF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147835A-7918-47A3-B4F1-84A75266AF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147835A-7918-47A3-B4F1-84A75266AFF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3773F5-87D5-412B-8430-1E1DE03747ED}" type="datetimeFigureOut">
              <a:rPr lang="en-US" smtClean="0"/>
              <a:pPr/>
              <a:t>10/21/2014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147835A-7918-47A3-B4F1-84A75266AF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63773F5-87D5-412B-8430-1E1DE03747ED}" type="datetimeFigureOut">
              <a:rPr lang="en-US" smtClean="0"/>
              <a:pPr/>
              <a:t>10/21/2014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47835A-7918-47A3-B4F1-84A75266AF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63773F5-87D5-412B-8430-1E1DE03747ED}" type="datetimeFigureOut">
              <a:rPr lang="en-US" smtClean="0"/>
              <a:pPr/>
              <a:t>10/21/2014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47835A-7918-47A3-B4F1-84A75266AFF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63773F5-87D5-412B-8430-1E1DE03747ED}" type="datetimeFigureOut">
              <a:rPr lang="en-US" smtClean="0"/>
              <a:pPr/>
              <a:t>10/21/2014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47835A-7918-47A3-B4F1-84A75266AF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lakepark.wnyric.org/domain/52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nyric.schoolwires.com/domain/555" TargetMode="External"/><Relationship Id="rId7" Type="http://schemas.openxmlformats.org/officeDocument/2006/relationships/hyperlink" Target="http://www.lancasterschools.org/Domain/7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creative.schoolwires.com/domain/265" TargetMode="External"/><Relationship Id="rId5" Type="http://schemas.openxmlformats.org/officeDocument/2006/relationships/hyperlink" Target="http://www.pval.org/site/default.aspx?PageID=1" TargetMode="External"/><Relationship Id="rId4" Type="http://schemas.openxmlformats.org/officeDocument/2006/relationships/hyperlink" Target="http://www.salamancany.org/Page/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log.schoolwires.com/k-12-district-website-receives-award-from-nyspra?utm_source=hs_email&amp;utm_medium=email&amp;utm_content=14385147&amp;_hsenc=p2ANqtz--PLh50pyl7DWY0AhvCK7p3FRL4cDa_hMxQPON8ESLSeW2PaB-NTo2EfFeIycTkLezs6leurEK_2yNvBA7Xnt6EugKoaA&amp;_hsmi=1438514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nyric.schoolwires.com/Page/3060"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nyric.schoolwires.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lockportschools.org/site/Default.aspx?PageType=1&amp;SiteID=136&amp;ChannelID=280&amp;DirectoryType=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tbafcs.org/Page/1459" TargetMode="External"/><Relationship Id="rId5" Type="http://schemas.openxmlformats.org/officeDocument/2006/relationships/hyperlink" Target="http://tbafcs.org/Page/1456" TargetMode="External"/><Relationship Id="rId4" Type="http://schemas.openxmlformats.org/officeDocument/2006/relationships/hyperlink" Target="http://www.lockportschools.org/Domain/292"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lakeshore.wnyric.org/site/Default.aspx?PageID=76" TargetMode="External"/><Relationship Id="rId2" Type="http://schemas.openxmlformats.org/officeDocument/2006/relationships/hyperlink" Target="http://www.lcsd.k12.ny.us/domain/21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ioneerschools.org/domain/600" TargetMode="External"/><Relationship Id="rId2" Type="http://schemas.openxmlformats.org/officeDocument/2006/relationships/hyperlink" Target="http://www.pioneerschools.org/site/Default.aspx?PageID=340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alamancany.org/salamancany-directory" TargetMode="External"/><Relationship Id="rId2" Type="http://schemas.openxmlformats.org/officeDocument/2006/relationships/hyperlink" Target="http://www.akronschools.org/domain/25" TargetMode="External"/><Relationship Id="rId1" Type="http://schemas.openxmlformats.org/officeDocument/2006/relationships/slideLayout" Target="../slideLayouts/slideLayout2.xml"/><Relationship Id="rId4" Type="http://schemas.openxmlformats.org/officeDocument/2006/relationships/hyperlink" Target="http://www.newfane.wnyric.org/domain/1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wacs.wnyric.org/site/default.aspx?PageID=1403" TargetMode="External"/><Relationship Id="rId2" Type="http://schemas.openxmlformats.org/officeDocument/2006/relationships/hyperlink" Target="http://wacs.wnyric.org/cms/module/selectsurvey/TakeSurvey.aspx?SurveyID=15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wtw@e1b.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nyric.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akepark.wnyric.org/cms/module/selectsurvey/TakeSurvey.aspx?SurveyID=217" TargetMode="External"/><Relationship Id="rId2" Type="http://schemas.openxmlformats.org/officeDocument/2006/relationships/hyperlink" Target="mailto:rzdon@e1b.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kronschools.org/Domain/81" TargetMode="External"/><Relationship Id="rId2" Type="http://schemas.openxmlformats.org/officeDocument/2006/relationships/hyperlink" Target="http://lakepark.wnyric.org/Page/205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Webs that Work</a:t>
            </a:r>
            <a:endParaRPr lang="en-US" sz="4400" dirty="0"/>
          </a:p>
        </p:txBody>
      </p:sp>
      <p:sp>
        <p:nvSpPr>
          <p:cNvPr id="3" name="Subtitle 2"/>
          <p:cNvSpPr>
            <a:spLocks noGrp="1"/>
          </p:cNvSpPr>
          <p:nvPr>
            <p:ph type="subTitle" idx="1"/>
          </p:nvPr>
        </p:nvSpPr>
        <p:spPr/>
        <p:txBody>
          <a:bodyPr>
            <a:normAutofit/>
          </a:bodyPr>
          <a:lstStyle/>
          <a:p>
            <a:r>
              <a:rPr lang="en-US" sz="2400" dirty="0" smtClean="0"/>
              <a:t>Fall User Group Meeting</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a:t>
            </a:r>
            <a:r>
              <a:rPr lang="en-US" b="1" dirty="0" smtClean="0"/>
              <a:t>NEW Training Offerings!  </a:t>
            </a:r>
            <a:r>
              <a:rPr lang="en-US" b="1" dirty="0" smtClean="0">
                <a:hlinkClick r:id="rId2"/>
              </a:rPr>
              <a:t>Web Academies:</a:t>
            </a:r>
            <a:endParaRPr lang="en-US" b="1" dirty="0" smtClean="0"/>
          </a:p>
          <a:p>
            <a:pPr>
              <a:spcBef>
                <a:spcPts val="1000"/>
              </a:spcBef>
            </a:pPr>
            <a:r>
              <a:rPr lang="en-US" dirty="0" smtClean="0"/>
              <a:t>All About Apps</a:t>
            </a:r>
          </a:p>
          <a:p>
            <a:r>
              <a:rPr lang="en-US" dirty="0" smtClean="0"/>
              <a:t>Fabulous Forms &amp; Super Surveys</a:t>
            </a:r>
          </a:p>
          <a:p>
            <a:r>
              <a:rPr lang="en-US" dirty="0" smtClean="0"/>
              <a:t>Self-Service </a:t>
            </a:r>
            <a:r>
              <a:rPr lang="en-US" dirty="0" smtClean="0"/>
              <a:t>or Mini </a:t>
            </a:r>
            <a:r>
              <a:rPr lang="en-US" dirty="0" smtClean="0"/>
              <a:t>Car </a:t>
            </a:r>
            <a:r>
              <a:rPr lang="en-US" dirty="0" smtClean="0"/>
              <a:t>Wash</a:t>
            </a:r>
          </a:p>
          <a:p>
            <a:pPr marL="109728" indent="0">
              <a:buNone/>
            </a:pPr>
            <a:endParaRPr lang="en-US" dirty="0" smtClean="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92500" lnSpcReduction="20000"/>
          </a:bodyPr>
          <a:lstStyle/>
          <a:p>
            <a:pPr>
              <a:spcAft>
                <a:spcPts val="600"/>
              </a:spcAft>
            </a:pPr>
            <a:r>
              <a:rPr lang="en-US" b="1" dirty="0" smtClean="0"/>
              <a:t>Service Offerings:</a:t>
            </a:r>
          </a:p>
          <a:p>
            <a:pPr lvl="1">
              <a:spcAft>
                <a:spcPts val="600"/>
              </a:spcAft>
            </a:pPr>
            <a:r>
              <a:rPr lang="en-US" sz="2600" b="1" dirty="0" smtClean="0"/>
              <a:t>Webmaster </a:t>
            </a:r>
            <a:r>
              <a:rPr lang="en-US" sz="2600" b="1" dirty="0" smtClean="0"/>
              <a:t>Service </a:t>
            </a:r>
          </a:p>
          <a:p>
            <a:pPr lvl="1">
              <a:spcAft>
                <a:spcPts val="600"/>
              </a:spcAft>
            </a:pPr>
            <a:r>
              <a:rPr lang="en-US" sz="2600" b="1" dirty="0" smtClean="0">
                <a:hlinkClick r:id="rId3"/>
              </a:rPr>
              <a:t>Car </a:t>
            </a:r>
            <a:r>
              <a:rPr lang="en-US" sz="2600" b="1" dirty="0" smtClean="0">
                <a:hlinkClick r:id="rId3"/>
              </a:rPr>
              <a:t>Wash </a:t>
            </a:r>
            <a:r>
              <a:rPr lang="en-US" sz="2600" b="1" dirty="0" smtClean="0"/>
              <a:t>– </a:t>
            </a:r>
            <a:r>
              <a:rPr lang="en-US" sz="2600" b="1" dirty="0" smtClean="0">
                <a:hlinkClick r:id="rId4"/>
              </a:rPr>
              <a:t>Full Service</a:t>
            </a:r>
            <a:r>
              <a:rPr lang="en-US" sz="2600" b="1" dirty="0" smtClean="0"/>
              <a:t>, </a:t>
            </a:r>
            <a:r>
              <a:rPr lang="en-US" sz="2600" b="1" dirty="0" smtClean="0">
                <a:hlinkClick r:id="rId5"/>
              </a:rPr>
              <a:t>Self Service</a:t>
            </a:r>
            <a:r>
              <a:rPr lang="en-US" sz="2600" b="1" dirty="0" smtClean="0"/>
              <a:t>, </a:t>
            </a:r>
            <a:r>
              <a:rPr lang="en-US" sz="2600" b="1" dirty="0" smtClean="0">
                <a:hlinkClick r:id="rId3"/>
              </a:rPr>
              <a:t>Mini</a:t>
            </a:r>
            <a:endParaRPr lang="en-US" sz="2600" b="1" dirty="0" smtClean="0"/>
          </a:p>
          <a:p>
            <a:pPr lvl="1">
              <a:spcAft>
                <a:spcPts val="600"/>
              </a:spcAft>
            </a:pPr>
            <a:r>
              <a:rPr lang="en-US" sz="2600" b="1" dirty="0" smtClean="0"/>
              <a:t>Premium Video App</a:t>
            </a:r>
            <a:endParaRPr lang="en-US" sz="2600" b="1" dirty="0" smtClean="0"/>
          </a:p>
          <a:p>
            <a:pPr lvl="1">
              <a:spcAft>
                <a:spcPts val="600"/>
              </a:spcAft>
            </a:pPr>
            <a:r>
              <a:rPr lang="en-US" sz="2600" b="1" dirty="0" smtClean="0"/>
              <a:t>C2 Mobile Communications </a:t>
            </a:r>
            <a:r>
              <a:rPr lang="en-US" sz="2600" b="1" dirty="0" smtClean="0"/>
              <a:t>App</a:t>
            </a:r>
          </a:p>
          <a:p>
            <a:pPr lvl="2">
              <a:spcAft>
                <a:spcPts val="600"/>
              </a:spcAft>
            </a:pPr>
            <a:r>
              <a:rPr lang="en-US" sz="2200" b="1" dirty="0" smtClean="0"/>
              <a:t>New Version, New Pricing!</a:t>
            </a:r>
            <a:endParaRPr lang="en-US" sz="2200" b="1" dirty="0" smtClean="0"/>
          </a:p>
          <a:p>
            <a:pPr lvl="2">
              <a:spcAft>
                <a:spcPts val="600"/>
              </a:spcAft>
            </a:pPr>
            <a:r>
              <a:rPr lang="en-US" sz="2400" dirty="0" smtClean="0"/>
              <a:t>Southwestern, Franklinville, Lockport, Wellsville, Salamanca </a:t>
            </a:r>
            <a:endParaRPr lang="en-US" sz="2400" dirty="0"/>
          </a:p>
          <a:p>
            <a:pPr lvl="1">
              <a:spcAft>
                <a:spcPts val="600"/>
              </a:spcAft>
            </a:pPr>
            <a:r>
              <a:rPr lang="en-US" sz="2600" b="1" dirty="0" smtClean="0">
                <a:hlinkClick r:id="rId6"/>
              </a:rPr>
              <a:t>Template Library </a:t>
            </a:r>
            <a:r>
              <a:rPr lang="en-US" sz="2600" dirty="0" smtClean="0"/>
              <a:t>- Change the look of your website any time you </a:t>
            </a:r>
            <a:r>
              <a:rPr lang="en-US" sz="2600" dirty="0" smtClean="0"/>
              <a:t>want.</a:t>
            </a:r>
          </a:p>
          <a:p>
            <a:pPr lvl="2">
              <a:spcAft>
                <a:spcPts val="600"/>
              </a:spcAft>
            </a:pPr>
            <a:r>
              <a:rPr lang="en-US" sz="2400" dirty="0"/>
              <a:t>Standard, Express, MyWay, or </a:t>
            </a:r>
            <a:r>
              <a:rPr lang="en-US" sz="2400" dirty="0">
                <a:hlinkClick r:id="rId7"/>
              </a:rPr>
              <a:t>MyWay Premium templates</a:t>
            </a:r>
            <a:endParaRPr lang="en-US" sz="2400" dirty="0"/>
          </a:p>
          <a:p>
            <a:pPr lvl="2">
              <a:spcAft>
                <a:spcPts val="600"/>
              </a:spcAft>
            </a:pPr>
            <a:endParaRPr lang="en-US" sz="2400" dirty="0"/>
          </a:p>
          <a:p>
            <a:pPr lvl="2"/>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extLst>
      <p:ext uri="{BB962C8B-B14F-4D97-AF65-F5344CB8AC3E}">
        <p14:creationId xmlns:p14="http://schemas.microsoft.com/office/powerpoint/2010/main" val="896888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Service Offerings (cont.)</a:t>
            </a:r>
          </a:p>
          <a:p>
            <a:pPr lvl="1">
              <a:spcAft>
                <a:spcPts val="600"/>
              </a:spcAft>
            </a:pPr>
            <a:r>
              <a:rPr lang="en-US" sz="2600" b="1" dirty="0"/>
              <a:t>C2 </a:t>
            </a:r>
            <a:r>
              <a:rPr lang="en-US" sz="2600" b="1" dirty="0" smtClean="0"/>
              <a:t>Essentials</a:t>
            </a:r>
          </a:p>
          <a:p>
            <a:pPr lvl="2">
              <a:spcAft>
                <a:spcPts val="600"/>
              </a:spcAft>
            </a:pPr>
            <a:r>
              <a:rPr lang="en-US" sz="2400" dirty="0" smtClean="0"/>
              <a:t>17 Districts &amp; counting!</a:t>
            </a:r>
            <a:endParaRPr lang="en-US" sz="2400" dirty="0"/>
          </a:p>
          <a:p>
            <a:pPr lvl="1">
              <a:spcAft>
                <a:spcPts val="600"/>
              </a:spcAft>
            </a:pPr>
            <a:r>
              <a:rPr lang="en-US" sz="2600" b="1" dirty="0" smtClean="0"/>
              <a:t>Secure </a:t>
            </a:r>
            <a:r>
              <a:rPr lang="en-US" sz="2600" b="1" dirty="0"/>
              <a:t>LDAP </a:t>
            </a:r>
            <a:r>
              <a:rPr lang="en-US" sz="2600" b="1" dirty="0" smtClean="0"/>
              <a:t>Connector</a:t>
            </a:r>
          </a:p>
          <a:p>
            <a:pPr lvl="2">
              <a:spcAft>
                <a:spcPts val="600"/>
              </a:spcAft>
            </a:pPr>
            <a:r>
              <a:rPr lang="en-US" sz="2200" dirty="0" smtClean="0"/>
              <a:t>1</a:t>
            </a:r>
            <a:r>
              <a:rPr lang="en-US" sz="2200" b="1" dirty="0" smtClean="0"/>
              <a:t>3 Districts &amp; counting!</a:t>
            </a:r>
          </a:p>
          <a:p>
            <a:pPr lvl="1">
              <a:spcAft>
                <a:spcPts val="600"/>
              </a:spcAft>
            </a:pPr>
            <a:r>
              <a:rPr lang="en-US" sz="2600" b="1" dirty="0"/>
              <a:t>Synergy</a:t>
            </a:r>
            <a:r>
              <a:rPr lang="en-US" sz="2600" dirty="0"/>
              <a:t> </a:t>
            </a:r>
            <a:endParaRPr lang="en-US" sz="2600" dirty="0" smtClean="0"/>
          </a:p>
          <a:p>
            <a:pPr lvl="1">
              <a:spcAft>
                <a:spcPts val="600"/>
              </a:spcAft>
            </a:pPr>
            <a:r>
              <a:rPr lang="en-US" sz="2600" b="1" dirty="0" smtClean="0"/>
              <a:t>Sections</a:t>
            </a:r>
            <a:r>
              <a:rPr lang="en-US" sz="2600" dirty="0" smtClean="0"/>
              <a:t> </a:t>
            </a:r>
            <a:r>
              <a:rPr lang="en-US" sz="2600" dirty="0"/>
              <a:t>(Flex Sites) – sold in bundles of 100</a:t>
            </a:r>
          </a:p>
          <a:p>
            <a:pPr lvl="1">
              <a:spcAft>
                <a:spcPts val="600"/>
              </a:spcAft>
            </a:pPr>
            <a:r>
              <a:rPr lang="en-US" sz="2600" b="1" dirty="0"/>
              <a:t>Storage</a:t>
            </a:r>
            <a:r>
              <a:rPr lang="en-US" sz="2600" dirty="0"/>
              <a:t> – sold in increments of 10 </a:t>
            </a:r>
            <a:r>
              <a:rPr lang="en-US" sz="2600" dirty="0" err="1"/>
              <a:t>gb’s</a:t>
            </a:r>
            <a:endParaRPr lang="en-US" sz="2600" dirty="0"/>
          </a:p>
          <a:p>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Congratulations to North Tonawanda </a:t>
            </a:r>
            <a:endParaRPr lang="en-US" dirty="0" smtClean="0"/>
          </a:p>
          <a:p>
            <a:pPr lvl="1"/>
            <a:r>
              <a:rPr lang="en-US" dirty="0" smtClean="0"/>
              <a:t>The North Tonawanda district </a:t>
            </a:r>
            <a:r>
              <a:rPr lang="en-US" dirty="0"/>
              <a:t>website won the "Grabbing Parents' Attention with Web Graphics and News Bites" </a:t>
            </a:r>
            <a:r>
              <a:rPr lang="en-US" dirty="0" smtClean="0"/>
              <a:t>award from NYSPRA. </a:t>
            </a:r>
            <a:r>
              <a:rPr lang="en-US" dirty="0"/>
              <a:t>Their use of social media, </a:t>
            </a:r>
            <a:r>
              <a:rPr lang="en-US" dirty="0" smtClean="0"/>
              <a:t>homepage shortcuts, announcements</a:t>
            </a:r>
            <a:r>
              <a:rPr lang="en-US" dirty="0"/>
              <a:t>, graphics, news items, and interesting layouts puts them at the top of the class!</a:t>
            </a:r>
            <a:endParaRPr lang="en-US" dirty="0" smtClean="0"/>
          </a:p>
        </p:txBody>
      </p:sp>
      <p:sp>
        <p:nvSpPr>
          <p:cNvPr id="3" name="Title 2"/>
          <p:cNvSpPr>
            <a:spLocks noGrp="1"/>
          </p:cNvSpPr>
          <p:nvPr>
            <p:ph type="title"/>
          </p:nvPr>
        </p:nvSpPr>
        <p:spPr/>
        <p:txBody>
          <a:bodyPr/>
          <a:lstStyle/>
          <a:p>
            <a:r>
              <a:rPr lang="en-US" dirty="0" smtClean="0"/>
              <a:t>Service Updates</a:t>
            </a:r>
            <a:endParaRPr lang="en-US" dirty="0"/>
          </a:p>
        </p:txBody>
      </p:sp>
    </p:spTree>
    <p:extLst>
      <p:ext uri="{BB962C8B-B14F-4D97-AF65-F5344CB8AC3E}">
        <p14:creationId xmlns:p14="http://schemas.microsoft.com/office/powerpoint/2010/main" val="240812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Schoolwires</a:t>
            </a:r>
            <a:r>
              <a:rPr lang="en-US" dirty="0" smtClean="0"/>
              <a:t> Updates</a:t>
            </a:r>
            <a:endParaRPr lang="en-US" dirty="0"/>
          </a:p>
        </p:txBody>
      </p:sp>
      <p:sp>
        <p:nvSpPr>
          <p:cNvPr id="3" name="Subtitle 2"/>
          <p:cNvSpPr>
            <a:spLocks noGrp="1"/>
          </p:cNvSpPr>
          <p:nvPr>
            <p:ph type="subTitle" idx="1"/>
          </p:nvPr>
        </p:nvSpPr>
        <p:spPr/>
        <p:txBody>
          <a:bodyPr>
            <a:normAutofit/>
          </a:bodyPr>
          <a:lstStyle/>
          <a:p>
            <a:r>
              <a:rPr lang="en-US" dirty="0" smtClean="0"/>
              <a:t>Vicki Jacobs, Client Success Representative</a:t>
            </a:r>
            <a:endParaRPr lang="en-US" dirty="0" smtClean="0"/>
          </a:p>
          <a:p>
            <a:r>
              <a:rPr lang="en-US" dirty="0" smtClean="0">
                <a:hlinkClick r:id="rId2"/>
              </a:rPr>
              <a:t>Presentation</a:t>
            </a:r>
            <a:endParaRPr lang="en-US" dirty="0"/>
          </a:p>
        </p:txBody>
      </p:sp>
    </p:spTree>
    <p:extLst>
      <p:ext uri="{BB962C8B-B14F-4D97-AF65-F5344CB8AC3E}">
        <p14:creationId xmlns:p14="http://schemas.microsoft.com/office/powerpoint/2010/main" val="4053777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http://wnyric.schoolwires.com</a:t>
            </a:r>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Webs that Work </a:t>
            </a:r>
            <a:r>
              <a:rPr lang="en-US" dirty="0" smtClean="0"/>
              <a:t>Demo</a:t>
            </a:r>
            <a:endParaRPr lang="en-US" dirty="0"/>
          </a:p>
        </p:txBody>
      </p:sp>
      <p:pic>
        <p:nvPicPr>
          <p:cNvPr id="1026" name="Picture 2" descr="C:\Users\0110CL~1\AppData\Local\Temp\Domino Web Access\Demo Site Screen Shot.pn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555" t="-15711" r="10555" b="15711"/>
          <a:stretch/>
        </p:blipFill>
        <p:spPr bwMode="auto">
          <a:xfrm>
            <a:off x="914400" y="1447800"/>
            <a:ext cx="7213600" cy="4249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32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a:bodyPr>
          <a:lstStyle/>
          <a:p>
            <a:r>
              <a:rPr lang="en-US" dirty="0" smtClean="0">
                <a:solidFill>
                  <a:schemeClr val="accent2"/>
                </a:solidFill>
              </a:rPr>
              <a:t>Lockport CSD – </a:t>
            </a:r>
            <a:r>
              <a:rPr lang="en-US" dirty="0" smtClean="0">
                <a:solidFill>
                  <a:schemeClr val="accent2"/>
                </a:solidFill>
                <a:hlinkClick r:id="rId3"/>
              </a:rPr>
              <a:t>Online Student Run Paper</a:t>
            </a:r>
            <a:r>
              <a:rPr lang="en-US" dirty="0" smtClean="0">
                <a:solidFill>
                  <a:schemeClr val="accent2"/>
                </a:solidFill>
                <a:hlinkClick r:id="rId4"/>
              </a:rPr>
              <a:t> </a:t>
            </a:r>
            <a:r>
              <a:rPr lang="en-US" dirty="0" smtClean="0">
                <a:solidFill>
                  <a:schemeClr val="accent2"/>
                </a:solidFill>
              </a:rPr>
              <a:t> </a:t>
            </a:r>
          </a:p>
          <a:p>
            <a:pPr lvl="1"/>
            <a:r>
              <a:rPr lang="en-US" sz="2400" dirty="0" smtClean="0"/>
              <a:t>Student run </a:t>
            </a:r>
            <a:r>
              <a:rPr lang="en-US" sz="2400" dirty="0" smtClean="0"/>
              <a:t>online newspaper with the </a:t>
            </a:r>
            <a:r>
              <a:rPr lang="en-US" sz="2400" dirty="0" smtClean="0"/>
              <a:t>ability to comment, rate, share, and tweet Towpath articles.  Highlights include, sports, poetry, short stories, holiday-grams and more!</a:t>
            </a:r>
          </a:p>
          <a:p>
            <a:pPr lvl="1"/>
            <a:r>
              <a:rPr lang="en-US" sz="2400" dirty="0" smtClean="0"/>
              <a:t>http://www.lockportschools.org/ghoulgrams</a:t>
            </a:r>
          </a:p>
          <a:p>
            <a:r>
              <a:rPr lang="en-US" dirty="0" smtClean="0">
                <a:solidFill>
                  <a:schemeClr val="accent2"/>
                </a:solidFill>
              </a:rPr>
              <a:t>Franklinville CSD – </a:t>
            </a:r>
            <a:r>
              <a:rPr lang="en-US" dirty="0" smtClean="0">
                <a:solidFill>
                  <a:schemeClr val="accent2"/>
                </a:solidFill>
                <a:hlinkClick r:id="rId5"/>
              </a:rPr>
              <a:t>Forms </a:t>
            </a:r>
            <a:r>
              <a:rPr lang="en-US" dirty="0" err="1" smtClean="0">
                <a:solidFill>
                  <a:schemeClr val="accent2"/>
                </a:solidFill>
                <a:hlinkClick r:id="rId5"/>
              </a:rPr>
              <a:t>Minibase</a:t>
            </a:r>
            <a:r>
              <a:rPr lang="en-US" dirty="0" smtClean="0">
                <a:solidFill>
                  <a:schemeClr val="accent2"/>
                </a:solidFill>
                <a:hlinkClick r:id="rId5"/>
              </a:rPr>
              <a:t> </a:t>
            </a:r>
            <a:r>
              <a:rPr lang="en-US" dirty="0" smtClean="0">
                <a:solidFill>
                  <a:schemeClr val="accent2"/>
                </a:solidFill>
              </a:rPr>
              <a:t> </a:t>
            </a:r>
          </a:p>
          <a:p>
            <a:pPr lvl="1"/>
            <a:r>
              <a:rPr lang="en-US" dirty="0" smtClean="0"/>
              <a:t>View all district forms in one centralized location, or by a specific department using a filtered view!</a:t>
            </a:r>
          </a:p>
          <a:p>
            <a:pPr lvl="1"/>
            <a:r>
              <a:rPr lang="en-US" dirty="0" smtClean="0">
                <a:solidFill>
                  <a:schemeClr val="accent2"/>
                </a:solidFill>
                <a:hlinkClick r:id="rId5"/>
              </a:rPr>
              <a:t>Forms </a:t>
            </a:r>
            <a:r>
              <a:rPr lang="en-US" dirty="0" err="1" smtClean="0">
                <a:solidFill>
                  <a:schemeClr val="accent2"/>
                </a:solidFill>
                <a:hlinkClick r:id="rId5"/>
              </a:rPr>
              <a:t>Minibase</a:t>
            </a:r>
            <a:endParaRPr lang="en-US" dirty="0" smtClean="0">
              <a:solidFill>
                <a:schemeClr val="accent2"/>
              </a:solidFill>
            </a:endParaRPr>
          </a:p>
          <a:p>
            <a:pPr lvl="1"/>
            <a:r>
              <a:rPr lang="en-US" dirty="0" smtClean="0">
                <a:solidFill>
                  <a:schemeClr val="accent2"/>
                </a:solidFill>
                <a:hlinkClick r:id="rId6"/>
              </a:rPr>
              <a:t>Filtered View – Cafeteria Forms</a:t>
            </a:r>
            <a:endParaRPr lang="en-US" dirty="0" smtClean="0">
              <a:solidFill>
                <a:schemeClr val="accent2"/>
              </a:solidFill>
            </a:endParaRPr>
          </a:p>
        </p:txBody>
      </p:sp>
      <p:sp>
        <p:nvSpPr>
          <p:cNvPr id="3" name="Title 2"/>
          <p:cNvSpPr>
            <a:spLocks noGrp="1"/>
          </p:cNvSpPr>
          <p:nvPr>
            <p:ph type="title"/>
          </p:nvPr>
        </p:nvSpPr>
        <p:spPr/>
        <p:txBody>
          <a:bodyPr/>
          <a:lstStyle/>
          <a:p>
            <a:r>
              <a:rPr lang="en-US" dirty="0" smtClean="0"/>
              <a:t>Innovative Ideas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solidFill>
                  <a:schemeClr val="accent2"/>
                </a:solidFill>
              </a:rPr>
              <a:t>Lansing CSD – </a:t>
            </a:r>
            <a:r>
              <a:rPr lang="en-US" dirty="0" smtClean="0">
                <a:solidFill>
                  <a:schemeClr val="accent2"/>
                </a:solidFill>
                <a:hlinkClick r:id="rId2"/>
              </a:rPr>
              <a:t>Homework Bag</a:t>
            </a:r>
            <a:endParaRPr lang="en-US" dirty="0" smtClean="0">
              <a:solidFill>
                <a:schemeClr val="accent2"/>
              </a:solidFill>
            </a:endParaRPr>
          </a:p>
          <a:p>
            <a:pPr lvl="1"/>
            <a:r>
              <a:rPr lang="en-US" sz="2400" dirty="0"/>
              <a:t>Parents can request homework and notify the teacher when their children are going to miss school.  There have been almost 300 requests for homework since implementation (2014).</a:t>
            </a:r>
          </a:p>
          <a:p>
            <a:r>
              <a:rPr lang="en-US" dirty="0" smtClean="0">
                <a:solidFill>
                  <a:schemeClr val="accent2"/>
                </a:solidFill>
              </a:rPr>
              <a:t>Lakeshore CSD – </a:t>
            </a:r>
            <a:r>
              <a:rPr lang="en-US" dirty="0" smtClean="0">
                <a:solidFill>
                  <a:schemeClr val="accent2"/>
                </a:solidFill>
                <a:hlinkClick r:id="rId3"/>
              </a:rPr>
              <a:t>China Exchange</a:t>
            </a:r>
            <a:endParaRPr lang="en-US" dirty="0" smtClean="0">
              <a:solidFill>
                <a:schemeClr val="accent2"/>
              </a:solidFill>
            </a:endParaRPr>
          </a:p>
          <a:p>
            <a:pPr lvl="1"/>
            <a:r>
              <a:rPr lang="en-US" sz="2400" dirty="0" smtClean="0"/>
              <a:t>A special area of the website was reserved to document a trip to China, taken by students of Lakeshore CSD.  Jeff Barnes and his students had fun posting lots of pictures, descriptions of daily activities, and even personal messages to their families!  This is a great idea for any school that is planning a student trip.</a:t>
            </a:r>
          </a:p>
          <a:p>
            <a:pPr lvl="1"/>
            <a:endParaRPr lang="en-US" dirty="0"/>
          </a:p>
        </p:txBody>
      </p:sp>
      <p:sp>
        <p:nvSpPr>
          <p:cNvPr id="3" name="Title 2"/>
          <p:cNvSpPr>
            <a:spLocks noGrp="1"/>
          </p:cNvSpPr>
          <p:nvPr>
            <p:ph type="title"/>
          </p:nvPr>
        </p:nvSpPr>
        <p:spPr/>
        <p:txBody>
          <a:bodyPr/>
          <a:lstStyle/>
          <a:p>
            <a:r>
              <a:rPr lang="en-US" dirty="0" smtClean="0"/>
              <a:t>Innovative Ideas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solidFill>
                  <a:schemeClr val="accent2"/>
                </a:solidFill>
              </a:rPr>
              <a:t>Tonawanda CSD/Pioneer CSD – </a:t>
            </a:r>
            <a:r>
              <a:rPr lang="en-US" dirty="0" err="1">
                <a:solidFill>
                  <a:schemeClr val="accent2"/>
                </a:solidFill>
                <a:hlinkClick r:id="rId2"/>
              </a:rPr>
              <a:t>Symbaloo</a:t>
            </a:r>
            <a:r>
              <a:rPr lang="en-US" dirty="0">
                <a:solidFill>
                  <a:schemeClr val="accent2"/>
                </a:solidFill>
              </a:rPr>
              <a:t> </a:t>
            </a:r>
          </a:p>
          <a:p>
            <a:pPr lvl="1"/>
            <a:r>
              <a:rPr lang="en-US" dirty="0"/>
              <a:t>A visual bookmarking tool that makes it simple and fun to organize links to online resources.  Great for </a:t>
            </a:r>
            <a:r>
              <a:rPr lang="en-US" dirty="0" smtClean="0"/>
              <a:t>library </a:t>
            </a:r>
            <a:r>
              <a:rPr lang="en-US" dirty="0"/>
              <a:t>sites, </a:t>
            </a:r>
            <a:r>
              <a:rPr lang="en-US" dirty="0" smtClean="0"/>
              <a:t>elementary </a:t>
            </a:r>
            <a:r>
              <a:rPr lang="en-US" dirty="0"/>
              <a:t>student use and as an alternative to tables.  Mobile App is available!</a:t>
            </a:r>
          </a:p>
          <a:p>
            <a:r>
              <a:rPr lang="en-US" dirty="0" smtClean="0">
                <a:solidFill>
                  <a:schemeClr val="accent2"/>
                </a:solidFill>
              </a:rPr>
              <a:t>Pioneer </a:t>
            </a:r>
            <a:r>
              <a:rPr lang="en-US" dirty="0" smtClean="0">
                <a:solidFill>
                  <a:schemeClr val="accent2"/>
                </a:solidFill>
              </a:rPr>
              <a:t>CSD – </a:t>
            </a:r>
            <a:r>
              <a:rPr lang="en-US" dirty="0" smtClean="0">
                <a:solidFill>
                  <a:schemeClr val="accent2"/>
                </a:solidFill>
                <a:hlinkClick r:id="rId3"/>
              </a:rPr>
              <a:t>Ask the Teacher</a:t>
            </a:r>
            <a:endParaRPr lang="en-US" dirty="0" smtClean="0">
              <a:solidFill>
                <a:schemeClr val="accent2"/>
              </a:solidFill>
            </a:endParaRPr>
          </a:p>
          <a:p>
            <a:pPr lvl="1"/>
            <a:r>
              <a:rPr lang="en-US" dirty="0" smtClean="0"/>
              <a:t>The Math Department developed a very creative method of answering questions from students/parents.  An online form collects questions, which are then answered through the    Q &amp; A App.</a:t>
            </a:r>
          </a:p>
          <a:p>
            <a:pPr>
              <a:buNone/>
            </a:pPr>
            <a:endParaRPr lang="en-US" dirty="0" smtClean="0"/>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Innovative Ideas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solidFill>
                  <a:schemeClr val="accent2"/>
                </a:solidFill>
              </a:rPr>
              <a:t>Akron CSD – </a:t>
            </a:r>
            <a:r>
              <a:rPr lang="en-US" dirty="0" smtClean="0">
                <a:solidFill>
                  <a:schemeClr val="accent2"/>
                </a:solidFill>
                <a:hlinkClick r:id="rId2"/>
              </a:rPr>
              <a:t>“Mini” Staff Directory </a:t>
            </a:r>
            <a:endParaRPr lang="en-US" dirty="0" smtClean="0">
              <a:solidFill>
                <a:schemeClr val="accent2"/>
              </a:solidFill>
            </a:endParaRPr>
          </a:p>
          <a:p>
            <a:pPr lvl="1"/>
            <a:r>
              <a:rPr lang="en-US" dirty="0" smtClean="0"/>
              <a:t>Use a filtered view of your Staff Directory to spruce up a department homepage</a:t>
            </a:r>
            <a:r>
              <a:rPr lang="en-US" dirty="0" smtClean="0"/>
              <a:t>.  </a:t>
            </a:r>
            <a:r>
              <a:rPr lang="en-US" dirty="0" smtClean="0">
                <a:hlinkClick r:id="rId3"/>
              </a:rPr>
              <a:t>Full Directory</a:t>
            </a:r>
            <a:r>
              <a:rPr lang="en-US" dirty="0" smtClean="0"/>
              <a:t>.</a:t>
            </a:r>
            <a:endParaRPr lang="en-US" dirty="0" smtClean="0"/>
          </a:p>
          <a:p>
            <a:r>
              <a:rPr lang="en-US" dirty="0" smtClean="0">
                <a:solidFill>
                  <a:schemeClr val="accent2"/>
                </a:solidFill>
              </a:rPr>
              <a:t>Newfane CSD – </a:t>
            </a:r>
            <a:r>
              <a:rPr lang="en-US" dirty="0" smtClean="0">
                <a:solidFill>
                  <a:schemeClr val="accent2"/>
                </a:solidFill>
                <a:hlinkClick r:id="rId4"/>
              </a:rPr>
              <a:t>Channel Homepage</a:t>
            </a:r>
            <a:r>
              <a:rPr lang="en-US" dirty="0" smtClean="0">
                <a:solidFill>
                  <a:schemeClr val="accent2"/>
                </a:solidFill>
              </a:rPr>
              <a:t> </a:t>
            </a:r>
            <a:r>
              <a:rPr lang="en-US" dirty="0" smtClean="0"/>
              <a:t>for the NECC.  Advantages include:</a:t>
            </a:r>
          </a:p>
          <a:p>
            <a:pPr lvl="1"/>
            <a:r>
              <a:rPr lang="en-US" dirty="0" smtClean="0"/>
              <a:t>Allows for the set up of a “Homepage” for any area of the website. (Example: Schools, Athletics)</a:t>
            </a:r>
          </a:p>
          <a:p>
            <a:pPr lvl="1"/>
            <a:r>
              <a:rPr lang="en-US" dirty="0" smtClean="0"/>
              <a:t>More Mobile “Friendly” navigation</a:t>
            </a:r>
          </a:p>
          <a:p>
            <a:pPr lvl="1"/>
            <a:r>
              <a:rPr lang="en-US" dirty="0" smtClean="0"/>
              <a:t>When a user clicks the channel, they will be directed to the homepage, rather than the first page of the first section.</a:t>
            </a:r>
          </a:p>
          <a:p>
            <a:pPr lvl="1"/>
            <a:endParaRPr lang="en-US" dirty="0" smtClean="0"/>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Innovative Ideas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pPr>
            <a:r>
              <a:rPr lang="en-US" b="1" dirty="0" smtClean="0"/>
              <a:t>WNYRIC </a:t>
            </a:r>
            <a:r>
              <a:rPr lang="en-US" b="1" dirty="0" smtClean="0"/>
              <a:t>- Webs </a:t>
            </a:r>
            <a:r>
              <a:rPr lang="en-US" b="1" dirty="0" smtClean="0"/>
              <a:t>that Work Team </a:t>
            </a:r>
          </a:p>
          <a:p>
            <a:pPr lvl="1">
              <a:spcAft>
                <a:spcPts val="600"/>
              </a:spcAft>
            </a:pPr>
            <a:r>
              <a:rPr lang="en-US" dirty="0" smtClean="0"/>
              <a:t>Rob </a:t>
            </a:r>
            <a:r>
              <a:rPr lang="en-US" dirty="0" err="1" smtClean="0"/>
              <a:t>Warchocki</a:t>
            </a:r>
            <a:r>
              <a:rPr lang="en-US" dirty="0" smtClean="0"/>
              <a:t> - Supervisor of Web Site &amp; Messaging Services </a:t>
            </a:r>
          </a:p>
          <a:p>
            <a:pPr lvl="1">
              <a:spcAft>
                <a:spcPts val="600"/>
              </a:spcAft>
            </a:pPr>
            <a:r>
              <a:rPr lang="en-US" dirty="0" smtClean="0"/>
              <a:t>Becky Zdon – Implementation Specialist </a:t>
            </a:r>
          </a:p>
          <a:p>
            <a:pPr lvl="1">
              <a:spcAft>
                <a:spcPts val="600"/>
              </a:spcAft>
            </a:pPr>
            <a:r>
              <a:rPr lang="en-US" dirty="0" smtClean="0"/>
              <a:t>Mindy </a:t>
            </a:r>
            <a:r>
              <a:rPr lang="en-US" dirty="0" err="1" smtClean="0"/>
              <a:t>Gigantelli</a:t>
            </a:r>
            <a:r>
              <a:rPr lang="en-US" dirty="0" smtClean="0"/>
              <a:t> - Application Support/Training </a:t>
            </a:r>
          </a:p>
          <a:p>
            <a:pPr lvl="1">
              <a:spcAft>
                <a:spcPts val="600"/>
              </a:spcAft>
            </a:pPr>
            <a:r>
              <a:rPr lang="en-US" dirty="0" smtClean="0"/>
              <a:t>Gloria </a:t>
            </a:r>
            <a:r>
              <a:rPr lang="en-US" dirty="0" err="1" smtClean="0"/>
              <a:t>Queeno</a:t>
            </a:r>
            <a:r>
              <a:rPr lang="en-US" dirty="0" smtClean="0"/>
              <a:t>-Chamberlain </a:t>
            </a:r>
            <a:r>
              <a:rPr lang="en-US" dirty="0" smtClean="0"/>
              <a:t>- Application Support/Training </a:t>
            </a:r>
          </a:p>
          <a:p>
            <a:pPr lvl="1">
              <a:spcAft>
                <a:spcPts val="600"/>
              </a:spcAft>
            </a:pPr>
            <a:r>
              <a:rPr lang="en-US" dirty="0" smtClean="0"/>
              <a:t>Chris </a:t>
            </a:r>
            <a:r>
              <a:rPr lang="en-US" dirty="0" err="1" smtClean="0"/>
              <a:t>Poette</a:t>
            </a:r>
            <a:r>
              <a:rPr lang="en-US" dirty="0" smtClean="0"/>
              <a:t>, John </a:t>
            </a:r>
            <a:r>
              <a:rPr lang="en-US" dirty="0" err="1" smtClean="0"/>
              <a:t>Marren</a:t>
            </a:r>
            <a:r>
              <a:rPr lang="en-US" dirty="0" smtClean="0"/>
              <a:t>, and Eric Thornton – Core Hosted Application Technical Team (CHATT)</a:t>
            </a:r>
            <a:endParaRPr lang="en-US" dirty="0"/>
          </a:p>
        </p:txBody>
      </p:sp>
      <p:sp>
        <p:nvSpPr>
          <p:cNvPr id="2" name="Title 1"/>
          <p:cNvSpPr>
            <a:spLocks noGrp="1"/>
          </p:cNvSpPr>
          <p:nvPr>
            <p:ph type="title"/>
          </p:nvPr>
        </p:nvSpPr>
        <p:spPr/>
        <p:txBody>
          <a:bodyPr/>
          <a:lstStyle/>
          <a:p>
            <a:r>
              <a:rPr lang="en-US" dirty="0" smtClean="0"/>
              <a:t>Introductions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Westfield CSD - </a:t>
            </a:r>
            <a:r>
              <a:rPr lang="en-US" dirty="0" smtClean="0">
                <a:hlinkClick r:id="rId2"/>
              </a:rPr>
              <a:t>Food </a:t>
            </a:r>
            <a:r>
              <a:rPr lang="en-US" dirty="0" smtClean="0">
                <a:hlinkClick r:id="rId2"/>
              </a:rPr>
              <a:t>Lab Report Form</a:t>
            </a:r>
            <a:endParaRPr lang="en-US" dirty="0" smtClean="0"/>
          </a:p>
          <a:p>
            <a:pPr lvl="1"/>
            <a:r>
              <a:rPr lang="en-US" dirty="0" smtClean="0"/>
              <a:t>Kathy Monroe, Family &amp; Consumer Science teacher at </a:t>
            </a:r>
            <a:r>
              <a:rPr lang="en-US" dirty="0" smtClean="0"/>
              <a:t>Westfield </a:t>
            </a:r>
            <a:r>
              <a:rPr lang="en-US" dirty="0" smtClean="0"/>
              <a:t>CSD, </a:t>
            </a:r>
            <a:r>
              <a:rPr lang="en-US" dirty="0" smtClean="0"/>
              <a:t>takes advantage of the </a:t>
            </a:r>
            <a:r>
              <a:rPr lang="en-US" dirty="0" smtClean="0"/>
              <a:t>Form </a:t>
            </a:r>
            <a:r>
              <a:rPr lang="en-US" dirty="0" smtClean="0"/>
              <a:t>&amp; Survey tool to make lab reports easier to complete, receive, and grade. </a:t>
            </a:r>
            <a:r>
              <a:rPr lang="en-US" dirty="0"/>
              <a:t>She also found a creative way to identify which question links to which Common Core Learning </a:t>
            </a:r>
            <a:r>
              <a:rPr lang="en-US" dirty="0" smtClean="0"/>
              <a:t>Standard.</a:t>
            </a:r>
          </a:p>
          <a:p>
            <a:r>
              <a:rPr lang="en-US" dirty="0" smtClean="0"/>
              <a:t>Creative </a:t>
            </a:r>
            <a:r>
              <a:rPr lang="en-US" dirty="0" smtClean="0"/>
              <a:t>use of Apps– </a:t>
            </a:r>
            <a:r>
              <a:rPr lang="en-US" dirty="0" smtClean="0">
                <a:hlinkClick r:id="rId3"/>
              </a:rPr>
              <a:t>Exam Schedules</a:t>
            </a:r>
            <a:endParaRPr lang="en-US" dirty="0" smtClean="0"/>
          </a:p>
          <a:p>
            <a:pPr lvl="1"/>
            <a:r>
              <a:rPr lang="en-US" dirty="0" smtClean="0"/>
              <a:t>Experiment with different apps!  Try using the Lunch Menu app to post exam schedules like Westfield CSD.</a:t>
            </a:r>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Innovative Ideas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Topic 1:  How are you using the district website with applications such as, Google Apps, My Big Campus, and other tools where there is overlap in functionality?  What are the requirements for Teachers?</a:t>
            </a:r>
          </a:p>
          <a:p>
            <a:r>
              <a:rPr lang="en-US" dirty="0" smtClean="0"/>
              <a:t>Topic 2:  Looking ahead to budget season, is anyone using the website features to do anything innovative to increase community engagement,  share information, and promote legislative advocacy?</a:t>
            </a:r>
          </a:p>
          <a:p>
            <a:r>
              <a:rPr lang="en-US" dirty="0" smtClean="0"/>
              <a:t>Topic 3:  Share your tips to make the district homepage easy to navigate and intuitive.</a:t>
            </a:r>
          </a:p>
        </p:txBody>
      </p:sp>
      <p:sp>
        <p:nvSpPr>
          <p:cNvPr id="3" name="Title 2"/>
          <p:cNvSpPr>
            <a:spLocks noGrp="1"/>
          </p:cNvSpPr>
          <p:nvPr>
            <p:ph type="title"/>
          </p:nvPr>
        </p:nvSpPr>
        <p:spPr/>
        <p:txBody>
          <a:bodyPr/>
          <a:lstStyle/>
          <a:p>
            <a:r>
              <a:rPr lang="en-US" dirty="0" smtClean="0"/>
              <a:t>District Q &amp; A	- Topics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1" dirty="0" err="1" smtClean="0"/>
              <a:t>Schoolwires</a:t>
            </a:r>
            <a:r>
              <a:rPr lang="en-US" b="1" dirty="0" smtClean="0"/>
              <a:t> </a:t>
            </a:r>
          </a:p>
          <a:p>
            <a:pPr lvl="1"/>
            <a:r>
              <a:rPr lang="en-US" sz="2800" dirty="0" smtClean="0"/>
              <a:t>Vicki Jacobs – Client Success Representative</a:t>
            </a:r>
          </a:p>
          <a:p>
            <a:pPr marL="393192" lvl="1" indent="0">
              <a:buNone/>
            </a:pPr>
            <a:endParaRPr lang="en-US" dirty="0"/>
          </a:p>
        </p:txBody>
      </p:sp>
      <p:sp>
        <p:nvSpPr>
          <p:cNvPr id="3" name="Title 2"/>
          <p:cNvSpPr>
            <a:spLocks noGrp="1"/>
          </p:cNvSpPr>
          <p:nvPr>
            <p:ph type="title"/>
          </p:nvPr>
        </p:nvSpPr>
        <p:spPr/>
        <p:txBody>
          <a:bodyPr/>
          <a:lstStyle/>
          <a:p>
            <a:r>
              <a:rPr lang="en-US" dirty="0" smtClean="0"/>
              <a:t>Introductions</a:t>
            </a:r>
            <a:endParaRPr lang="en-US" dirty="0"/>
          </a:p>
        </p:txBody>
      </p:sp>
    </p:spTree>
    <p:extLst>
      <p:ext uri="{BB962C8B-B14F-4D97-AF65-F5344CB8AC3E}">
        <p14:creationId xmlns:p14="http://schemas.microsoft.com/office/powerpoint/2010/main" val="3743102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lvl="2" indent="-256032">
              <a:spcBef>
                <a:spcPts val="400"/>
              </a:spcBef>
              <a:buClr>
                <a:schemeClr val="accent1"/>
              </a:buClr>
              <a:buSzPct val="68000"/>
              <a:buFont typeface="Wingdings 3"/>
              <a:buChar char=""/>
            </a:pPr>
            <a:r>
              <a:rPr lang="en-US" sz="2700" dirty="0" smtClean="0"/>
              <a:t>Service Updates</a:t>
            </a:r>
          </a:p>
          <a:p>
            <a:pPr lvl="1">
              <a:buSzPct val="68000"/>
            </a:pPr>
            <a:r>
              <a:rPr lang="en-US" dirty="0" smtClean="0"/>
              <a:t>Support Reminders, Training </a:t>
            </a:r>
            <a:r>
              <a:rPr lang="en-US" dirty="0" smtClean="0"/>
              <a:t>Reminders, </a:t>
            </a:r>
            <a:r>
              <a:rPr lang="en-US" dirty="0" smtClean="0"/>
              <a:t>and </a:t>
            </a:r>
            <a:r>
              <a:rPr lang="en-US" dirty="0" smtClean="0"/>
              <a:t>Service </a:t>
            </a:r>
            <a:r>
              <a:rPr lang="en-US" dirty="0" smtClean="0"/>
              <a:t>Offerings!</a:t>
            </a:r>
          </a:p>
          <a:p>
            <a:r>
              <a:rPr lang="en-US" dirty="0" smtClean="0"/>
              <a:t>Schoolwires Updates</a:t>
            </a:r>
          </a:p>
          <a:p>
            <a:pPr lvl="1"/>
            <a:r>
              <a:rPr lang="en-US" dirty="0" smtClean="0"/>
              <a:t>Review of 2.6, 2.7 and upcoming 2.8 release!</a:t>
            </a:r>
          </a:p>
          <a:p>
            <a:pPr lvl="1"/>
            <a:r>
              <a:rPr lang="en-US" dirty="0" smtClean="0"/>
              <a:t>What’s new with Schoolwires?</a:t>
            </a:r>
          </a:p>
          <a:p>
            <a:r>
              <a:rPr lang="en-US" dirty="0" smtClean="0"/>
              <a:t>Innovative Ideas</a:t>
            </a:r>
          </a:p>
          <a:p>
            <a:r>
              <a:rPr lang="en-US" dirty="0" smtClean="0"/>
              <a:t>Webs that Work Demo Site</a:t>
            </a:r>
          </a:p>
          <a:p>
            <a:pPr marL="365760" lvl="1" indent="-256032">
              <a:spcBef>
                <a:spcPts val="400"/>
              </a:spcBef>
              <a:buSzPct val="68000"/>
              <a:buFont typeface="Wingdings 3"/>
              <a:buChar char=""/>
            </a:pPr>
            <a:r>
              <a:rPr lang="en-US" sz="2700" dirty="0" smtClean="0"/>
              <a:t>District Group Discussion</a:t>
            </a:r>
          </a:p>
          <a:p>
            <a:endParaRPr lang="en-US" dirty="0" smtClean="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Support Reminders</a:t>
            </a:r>
          </a:p>
          <a:p>
            <a:pPr lvl="1"/>
            <a:r>
              <a:rPr lang="en-US" dirty="0" smtClean="0"/>
              <a:t>Email </a:t>
            </a:r>
            <a:r>
              <a:rPr lang="en-US" b="1" dirty="0" smtClean="0"/>
              <a:t>wtw@e1b.org </a:t>
            </a:r>
            <a:r>
              <a:rPr lang="en-US" dirty="0" smtClean="0"/>
              <a:t>for website support</a:t>
            </a:r>
          </a:p>
          <a:p>
            <a:pPr lvl="2"/>
            <a:r>
              <a:rPr lang="en-US" dirty="0" smtClean="0"/>
              <a:t>If you email a member of the team directly, please copy </a:t>
            </a:r>
            <a:r>
              <a:rPr lang="en-US" dirty="0" smtClean="0">
                <a:hlinkClick r:id="rId3"/>
              </a:rPr>
              <a:t>wtw@e1b.org</a:t>
            </a:r>
            <a:r>
              <a:rPr lang="en-US" dirty="0" smtClean="0"/>
              <a:t> to prevent delays if that team member is unavailable.</a:t>
            </a:r>
          </a:p>
          <a:p>
            <a:pPr lvl="1"/>
            <a:r>
              <a:rPr lang="en-US" dirty="0" smtClean="0"/>
              <a:t>Provide as much information as possible, such as:</a:t>
            </a:r>
          </a:p>
          <a:p>
            <a:pPr lvl="2"/>
            <a:r>
              <a:rPr lang="en-US" dirty="0" smtClean="0"/>
              <a:t>Browser and </a:t>
            </a:r>
            <a:r>
              <a:rPr lang="en-US" dirty="0" smtClean="0"/>
              <a:t>version</a:t>
            </a:r>
            <a:endParaRPr lang="en-US" dirty="0" smtClean="0"/>
          </a:p>
          <a:p>
            <a:pPr lvl="2"/>
            <a:r>
              <a:rPr lang="en-US" dirty="0" smtClean="0"/>
              <a:t>Link to problem area, or exact location</a:t>
            </a:r>
          </a:p>
          <a:p>
            <a:pPr lvl="1">
              <a:buSzPct val="68000"/>
            </a:pPr>
            <a:r>
              <a:rPr lang="en-US" dirty="0" smtClean="0"/>
              <a:t>You can also call the WNYRIC Service Desk for website support at (716) 821-7171.  They will connect you with the first available WTW team member.</a:t>
            </a:r>
          </a:p>
          <a:p>
            <a:endParaRPr lang="en-US" dirty="0" smtClean="0"/>
          </a:p>
          <a:p>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Support Reminders (cont.)</a:t>
            </a:r>
          </a:p>
          <a:p>
            <a:pPr lvl="1"/>
            <a:r>
              <a:rPr lang="en-US" dirty="0" smtClean="0"/>
              <a:t>All support cases should be funneled through the appropriate district website contact.</a:t>
            </a:r>
          </a:p>
          <a:p>
            <a:pPr lvl="2"/>
            <a:r>
              <a:rPr lang="en-US" dirty="0" smtClean="0"/>
              <a:t>Example: Site Director or </a:t>
            </a:r>
            <a:r>
              <a:rPr lang="en-US" dirty="0" err="1" smtClean="0"/>
              <a:t>Subsite</a:t>
            </a:r>
            <a:r>
              <a:rPr lang="en-US" dirty="0" smtClean="0"/>
              <a:t> Director.</a:t>
            </a:r>
          </a:p>
          <a:p>
            <a:pPr lvl="2"/>
            <a:r>
              <a:rPr lang="en-US" dirty="0" smtClean="0"/>
              <a:t>Section editors should not contact the WTW team directly for support.</a:t>
            </a:r>
          </a:p>
          <a:p>
            <a:pPr lvl="2"/>
            <a:r>
              <a:rPr lang="en-US" dirty="0" smtClean="0"/>
              <a:t>Do not contact Schoolwires directly.  They will route support cases back to the WTW team which can cause delays.</a:t>
            </a:r>
          </a:p>
          <a:p>
            <a:pPr lvl="1"/>
            <a:r>
              <a:rPr lang="en-US" dirty="0" smtClean="0"/>
              <a:t>Need service or pricing information?</a:t>
            </a:r>
          </a:p>
          <a:p>
            <a:pPr lvl="2"/>
            <a:r>
              <a:rPr lang="en-US" dirty="0" smtClean="0"/>
              <a:t>Web:</a:t>
            </a:r>
            <a:r>
              <a:rPr lang="en-US" b="1" dirty="0" smtClean="0"/>
              <a:t> </a:t>
            </a:r>
            <a:r>
              <a:rPr lang="en-US" b="1" dirty="0" smtClean="0">
                <a:hlinkClick r:id="rId2"/>
              </a:rPr>
              <a:t>www.wnyric.org</a:t>
            </a:r>
            <a:r>
              <a:rPr lang="en-US" b="1" dirty="0" smtClean="0"/>
              <a:t>, Our Services/Service Directory</a:t>
            </a:r>
            <a:endParaRPr lang="en-US" dirty="0" smtClean="0"/>
          </a:p>
          <a:p>
            <a:pPr lvl="2"/>
            <a:r>
              <a:rPr lang="en-US" dirty="0" smtClean="0"/>
              <a:t>Or Email: </a:t>
            </a:r>
            <a:r>
              <a:rPr lang="en-US" b="1" dirty="0" smtClean="0"/>
              <a:t>rzdon@e1b.org</a:t>
            </a:r>
            <a:r>
              <a:rPr lang="en-US" dirty="0" smtClean="0"/>
              <a:t>/call: (716) 821-7355 </a:t>
            </a:r>
          </a:p>
          <a:p>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Training Reminders </a:t>
            </a:r>
          </a:p>
          <a:p>
            <a:pPr lvl="1"/>
            <a:r>
              <a:rPr lang="en-US" dirty="0" smtClean="0"/>
              <a:t>C2 Customers: 2 days per year </a:t>
            </a:r>
          </a:p>
          <a:p>
            <a:pPr lvl="1"/>
            <a:r>
              <a:rPr lang="en-US" dirty="0" smtClean="0"/>
              <a:t>C2Essential Customers: 2.5 days per year. </a:t>
            </a:r>
          </a:p>
          <a:p>
            <a:pPr lvl="1"/>
            <a:r>
              <a:rPr lang="en-US" dirty="0" smtClean="0"/>
              <a:t>Training hours do not carry forward from one year to the next </a:t>
            </a:r>
          </a:p>
          <a:p>
            <a:pPr lvl="1"/>
            <a:r>
              <a:rPr lang="en-US" dirty="0" smtClean="0"/>
              <a:t>To request a training:</a:t>
            </a:r>
          </a:p>
          <a:p>
            <a:pPr lvl="2"/>
            <a:r>
              <a:rPr lang="en-US" dirty="0" smtClean="0"/>
              <a:t>Call/email Becky Zdon at 821-7355 or </a:t>
            </a:r>
            <a:r>
              <a:rPr lang="en-US" dirty="0" smtClean="0">
                <a:hlinkClick r:id="rId2"/>
              </a:rPr>
              <a:t>rzdon@e1b.org</a:t>
            </a:r>
            <a:endParaRPr lang="en-US" dirty="0" smtClean="0"/>
          </a:p>
          <a:p>
            <a:pPr lvl="2"/>
            <a:r>
              <a:rPr lang="en-US" dirty="0" smtClean="0">
                <a:hlinkClick r:id="rId3"/>
              </a:rPr>
              <a:t>wnyric.schoolwires.com/</a:t>
            </a:r>
            <a:r>
              <a:rPr lang="en-US" dirty="0" err="1" smtClean="0">
                <a:hlinkClick r:id="rId3"/>
              </a:rPr>
              <a:t>trainingrequest</a:t>
            </a:r>
            <a:endParaRPr lang="en-US" dirty="0" smtClean="0"/>
          </a:p>
          <a:p>
            <a:pPr lvl="1"/>
            <a:r>
              <a:rPr lang="en-US" dirty="0" smtClean="0"/>
              <a:t>Refer to the Training Service Level Agreement for detailed guidelines</a:t>
            </a:r>
          </a:p>
          <a:p>
            <a:pPr lvl="2"/>
            <a:r>
              <a:rPr lang="en-US" b="1" dirty="0" smtClean="0"/>
              <a:t>http://wnyric.schoolwires.com/training </a:t>
            </a:r>
          </a:p>
          <a:p>
            <a:pPr>
              <a:buNone/>
            </a:pPr>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Important Training Guidelines</a:t>
            </a:r>
          </a:p>
          <a:p>
            <a:pPr lvl="1"/>
            <a:r>
              <a:rPr lang="en-US" dirty="0" smtClean="0"/>
              <a:t>District will be charged a minimum of a ½ day for each on-site training.</a:t>
            </a:r>
          </a:p>
          <a:p>
            <a:pPr lvl="1"/>
            <a:r>
              <a:rPr lang="en-US" dirty="0" smtClean="0"/>
              <a:t>Class size should be no more than 12 students.</a:t>
            </a:r>
          </a:p>
          <a:p>
            <a:pPr lvl="1"/>
            <a:r>
              <a:rPr lang="en-US" dirty="0" smtClean="0"/>
              <a:t>Students with similar skill levels should be grouped together.</a:t>
            </a:r>
          </a:p>
          <a:p>
            <a:pPr lvl="1"/>
            <a:r>
              <a:rPr lang="en-US" dirty="0" smtClean="0"/>
              <a:t>For full day training sessions, a 30 minute lunch is required for the instructor.</a:t>
            </a:r>
          </a:p>
          <a:p>
            <a:pPr lvl="1"/>
            <a:r>
              <a:rPr lang="en-US" dirty="0" smtClean="0"/>
              <a:t>If you require more than 1 instructor onsite, we will calculate the amount of time you will be charged accordingly.</a:t>
            </a:r>
          </a:p>
          <a:p>
            <a:pPr lvl="2"/>
            <a:r>
              <a:rPr lang="en-US" dirty="0" smtClean="0"/>
              <a:t>Example:  2 trainers for ½ day = full day training</a:t>
            </a:r>
          </a:p>
          <a:p>
            <a:pPr lvl="1"/>
            <a:r>
              <a:rPr lang="en-US" dirty="0" smtClean="0"/>
              <a:t>CSLO days can also be used for teacher training</a:t>
            </a:r>
            <a:endParaRPr lang="en-US" dirty="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Bef>
                <a:spcPts val="1000"/>
              </a:spcBef>
              <a:buNone/>
            </a:pPr>
            <a:r>
              <a:rPr lang="en-US" b="1" dirty="0" smtClean="0"/>
              <a:t>Current Training Offerings:  </a:t>
            </a:r>
            <a:r>
              <a:rPr lang="en-US" b="1" dirty="0" smtClean="0">
                <a:hlinkClick r:id="rId2"/>
              </a:rPr>
              <a:t>wnyric.schoolwires.com/</a:t>
            </a:r>
            <a:r>
              <a:rPr lang="en-US" b="1" dirty="0" err="1" smtClean="0">
                <a:hlinkClick r:id="rId2"/>
              </a:rPr>
              <a:t>trainingagendas</a:t>
            </a:r>
            <a:endParaRPr lang="en-US" b="1" dirty="0" smtClean="0"/>
          </a:p>
          <a:p>
            <a:pPr>
              <a:spcBef>
                <a:spcPts val="1000"/>
              </a:spcBef>
            </a:pPr>
            <a:r>
              <a:rPr lang="en-US" dirty="0" smtClean="0"/>
              <a:t>Section Editor – Level 1&amp; 2 </a:t>
            </a:r>
          </a:p>
          <a:p>
            <a:pPr lvl="1">
              <a:spcBef>
                <a:spcPts val="1000"/>
              </a:spcBef>
            </a:pPr>
            <a:r>
              <a:rPr lang="en-US" dirty="0" smtClean="0">
                <a:hlinkClick r:id="rId3"/>
              </a:rPr>
              <a:t>Training </a:t>
            </a:r>
            <a:r>
              <a:rPr lang="en-US" b="1" dirty="0" smtClean="0">
                <a:hlinkClick r:id="rId3"/>
              </a:rPr>
              <a:t>CAN</a:t>
            </a:r>
            <a:r>
              <a:rPr lang="en-US" dirty="0" smtClean="0">
                <a:hlinkClick r:id="rId3"/>
              </a:rPr>
              <a:t> make a difference!</a:t>
            </a:r>
            <a:endParaRPr lang="en-US" dirty="0" smtClean="0"/>
          </a:p>
          <a:p>
            <a:r>
              <a:rPr lang="en-US" dirty="0" smtClean="0"/>
              <a:t>Homepage &amp; Calendar Editor </a:t>
            </a:r>
          </a:p>
          <a:p>
            <a:r>
              <a:rPr lang="en-US" dirty="0" smtClean="0"/>
              <a:t>Training for New Site Directors </a:t>
            </a:r>
          </a:p>
          <a:p>
            <a:r>
              <a:rPr lang="en-US" dirty="0" smtClean="0"/>
              <a:t>Custom Site Director </a:t>
            </a:r>
            <a:r>
              <a:rPr lang="en-US" dirty="0" smtClean="0"/>
              <a:t>Training </a:t>
            </a:r>
            <a:endParaRPr lang="en-US" dirty="0" smtClean="0"/>
          </a:p>
          <a:p>
            <a:r>
              <a:rPr lang="en-US" dirty="0" smtClean="0"/>
              <a:t>C2 Essential Orientation for Site Directors </a:t>
            </a:r>
          </a:p>
          <a:p>
            <a:r>
              <a:rPr lang="en-US" dirty="0" smtClean="0"/>
              <a:t>Training for New </a:t>
            </a:r>
            <a:r>
              <a:rPr lang="en-US" dirty="0" err="1" smtClean="0"/>
              <a:t>Subsite</a:t>
            </a:r>
            <a:r>
              <a:rPr lang="en-US" dirty="0" smtClean="0"/>
              <a:t> Directors </a:t>
            </a:r>
          </a:p>
          <a:p>
            <a:r>
              <a:rPr lang="en-US" dirty="0" smtClean="0"/>
              <a:t>Custom </a:t>
            </a:r>
            <a:r>
              <a:rPr lang="en-US" dirty="0" err="1" smtClean="0"/>
              <a:t>Subsite</a:t>
            </a:r>
            <a:r>
              <a:rPr lang="en-US" dirty="0" smtClean="0"/>
              <a:t> Director </a:t>
            </a:r>
            <a:r>
              <a:rPr lang="en-US" dirty="0" smtClean="0"/>
              <a:t>Training </a:t>
            </a:r>
            <a:endParaRPr lang="en-US" dirty="0" smtClean="0"/>
          </a:p>
        </p:txBody>
      </p:sp>
      <p:sp>
        <p:nvSpPr>
          <p:cNvPr id="3" name="Title 2"/>
          <p:cNvSpPr>
            <a:spLocks noGrp="1"/>
          </p:cNvSpPr>
          <p:nvPr>
            <p:ph type="title"/>
          </p:nvPr>
        </p:nvSpPr>
        <p:spPr/>
        <p:txBody>
          <a:bodyPr/>
          <a:lstStyle/>
          <a:p>
            <a:r>
              <a:rPr lang="en-US" dirty="0" smtClean="0"/>
              <a:t>Service Updates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13322</TotalTime>
  <Words>1290</Words>
  <Application>Microsoft Office PowerPoint</Application>
  <PresentationFormat>On-screen Show (4:3)</PresentationFormat>
  <Paragraphs>142</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Webs that Work</vt:lpstr>
      <vt:lpstr>Introductions</vt:lpstr>
      <vt:lpstr>Introductions</vt:lpstr>
      <vt:lpstr>Agenda</vt:lpstr>
      <vt:lpstr>Service Updates</vt:lpstr>
      <vt:lpstr>Service Updates</vt:lpstr>
      <vt:lpstr>Service Updates</vt:lpstr>
      <vt:lpstr>Service Updates</vt:lpstr>
      <vt:lpstr>Service Updates</vt:lpstr>
      <vt:lpstr>Service Updates</vt:lpstr>
      <vt:lpstr>Service Updates</vt:lpstr>
      <vt:lpstr>Service Updates</vt:lpstr>
      <vt:lpstr>Service Updates</vt:lpstr>
      <vt:lpstr>Schoolwires Updates</vt:lpstr>
      <vt:lpstr>Webs that Work Demo</vt:lpstr>
      <vt:lpstr>Innovative Ideas</vt:lpstr>
      <vt:lpstr>Innovative Ideas</vt:lpstr>
      <vt:lpstr>Innovative Ideas</vt:lpstr>
      <vt:lpstr>Innovative Ideas</vt:lpstr>
      <vt:lpstr>Innovative Ideas</vt:lpstr>
      <vt:lpstr>District Q &amp; A - Topics</vt:lpstr>
    </vt:vector>
  </TitlesOfParts>
  <Company>Erie 1 BOCES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Webs that Work</dc:title>
  <dc:creator>A-TS213</dc:creator>
  <cp:lastModifiedBy>New</cp:lastModifiedBy>
  <cp:revision>237</cp:revision>
  <dcterms:created xsi:type="dcterms:W3CDTF">2013-08-22T18:17:08Z</dcterms:created>
  <dcterms:modified xsi:type="dcterms:W3CDTF">2014-10-21T21:33:27Z</dcterms:modified>
</cp:coreProperties>
</file>