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handoutMasterIdLst>
    <p:handoutMasterId r:id="rId17"/>
  </p:handoutMasterIdLst>
  <p:sldIdLst>
    <p:sldId id="374" r:id="rId2"/>
    <p:sldId id="334" r:id="rId3"/>
    <p:sldId id="385" r:id="rId4"/>
    <p:sldId id="436" r:id="rId5"/>
    <p:sldId id="408" r:id="rId6"/>
    <p:sldId id="420" r:id="rId7"/>
    <p:sldId id="437" r:id="rId8"/>
    <p:sldId id="421" r:id="rId9"/>
    <p:sldId id="426" r:id="rId10"/>
    <p:sldId id="435" r:id="rId11"/>
    <p:sldId id="423" r:id="rId12"/>
    <p:sldId id="432" r:id="rId13"/>
    <p:sldId id="414" r:id="rId14"/>
    <p:sldId id="417" r:id="rId15"/>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0351" autoAdjust="0"/>
    <p:restoredTop sz="90286" autoAdjust="0"/>
  </p:normalViewPr>
  <p:slideViewPr>
    <p:cSldViewPr snapToGrid="0" snapToObjects="1">
      <p:cViewPr>
        <p:scale>
          <a:sx n="100" d="100"/>
          <a:sy n="100" d="100"/>
        </p:scale>
        <p:origin x="-1272"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3204"/>
    </p:cViewPr>
  </p:notesTextViewPr>
  <p:sorterViewPr>
    <p:cViewPr>
      <p:scale>
        <a:sx n="66" d="100"/>
        <a:sy n="66" d="100"/>
      </p:scale>
      <p:origin x="0" y="0"/>
    </p:cViewPr>
  </p:sorterViewPr>
  <p:notesViewPr>
    <p:cSldViewPr snapToGrid="0" snapToObjects="1">
      <p:cViewPr>
        <p:scale>
          <a:sx n="100" d="100"/>
          <a:sy n="100" d="100"/>
        </p:scale>
        <p:origin x="-2508" y="172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F700F084-AF9C-F442-81FC-C72B184E0F05}" type="datetimeFigureOut">
              <a:rPr lang="en-US" smtClean="0"/>
              <a:pPr/>
              <a:t>10/22/2014</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51800407-20F1-7D48-A6B5-4EED1D50C6FC}" type="slidenum">
              <a:rPr lang="en-US" smtClean="0"/>
              <a:pPr/>
              <a:t>‹#›</a:t>
            </a:fld>
            <a:endParaRPr lang="en-US" dirty="0"/>
          </a:p>
        </p:txBody>
      </p:sp>
    </p:spTree>
    <p:extLst>
      <p:ext uri="{BB962C8B-B14F-4D97-AF65-F5344CB8AC3E}">
        <p14:creationId xmlns="" xmlns:p14="http://schemas.microsoft.com/office/powerpoint/2010/main" val="41477542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E92D7F2D-F5FD-DF4B-A50F-FA345CF62392}" type="datetimeFigureOut">
              <a:rPr lang="en-US" smtClean="0"/>
              <a:pPr/>
              <a:t>10/22/2014</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AD95EF71-45F3-C34F-88CE-0996CDB9CADD}" type="slidenum">
              <a:rPr lang="en-US" smtClean="0"/>
              <a:pPr/>
              <a:t>‹#›</a:t>
            </a:fld>
            <a:endParaRPr lang="en-US" dirty="0"/>
          </a:p>
        </p:txBody>
      </p:sp>
    </p:spTree>
    <p:extLst>
      <p:ext uri="{BB962C8B-B14F-4D97-AF65-F5344CB8AC3E}">
        <p14:creationId xmlns="" xmlns:p14="http://schemas.microsoft.com/office/powerpoint/2010/main" val="222563847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scasd.org/Page/19181"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c2.swtrain4.schoolwires.net/Page/2865" TargetMode="External"/><Relationship Id="rId4" Type="http://schemas.openxmlformats.org/officeDocument/2006/relationships/hyperlink" Target="http://www.scasd.org/Page/20038"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CA0C28-82A0-0348-BB6D-F96AB031A389}" type="slidenum">
              <a:rPr lang="en-US" smtClean="0"/>
              <a:pPr/>
              <a:t>1</a:t>
            </a:fld>
            <a:endParaRPr lang="en-US"/>
          </a:p>
        </p:txBody>
      </p:sp>
    </p:spTree>
    <p:extLst>
      <p:ext uri="{BB962C8B-B14F-4D97-AF65-F5344CB8AC3E}">
        <p14:creationId xmlns="" xmlns:p14="http://schemas.microsoft.com/office/powerpoint/2010/main" val="3427507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Is Persona based (Admin, Teacher, Editor, Visitor) and includes a </a:t>
            </a:r>
            <a:r>
              <a:rPr lang="en-US" sz="1200" kern="1200" dirty="0" err="1" smtClean="0">
                <a:solidFill>
                  <a:schemeClr val="tx1"/>
                </a:solidFill>
                <a:latin typeface="+mn-lt"/>
                <a:ea typeface="+mn-ea"/>
                <a:cs typeface="+mn-cs"/>
              </a:rPr>
              <a:t>Curated</a:t>
            </a:r>
            <a:r>
              <a:rPr lang="en-US" sz="1200" kern="1200" dirty="0" smtClean="0">
                <a:solidFill>
                  <a:schemeClr val="tx1"/>
                </a:solidFill>
                <a:latin typeface="+mn-lt"/>
                <a:ea typeface="+mn-ea"/>
                <a:cs typeface="+mn-cs"/>
              </a:rPr>
              <a:t> Search (click on a </a:t>
            </a:r>
            <a:r>
              <a:rPr lang="en-US" sz="1200" kern="1200" dirty="0" smtClean="0">
                <a:solidFill>
                  <a:srgbClr val="FF0000"/>
                </a:solidFill>
                <a:latin typeface="+mn-lt"/>
                <a:ea typeface="+mn-ea"/>
                <a:cs typeface="+mn-cs"/>
              </a:rPr>
              <a:t>topic to open</a:t>
            </a:r>
            <a:r>
              <a:rPr lang="en-US" sz="1200" kern="1200" baseline="0" dirty="0" smtClean="0">
                <a:solidFill>
                  <a:srgbClr val="FF0000"/>
                </a:solidFill>
                <a:latin typeface="+mn-lt"/>
                <a:ea typeface="+mn-ea"/>
                <a:cs typeface="+mn-cs"/>
              </a:rPr>
              <a:t> the search</a:t>
            </a:r>
            <a:r>
              <a:rPr lang="en-US" sz="1200" kern="1200" baseline="0" dirty="0" smtClean="0">
                <a:solidFill>
                  <a:schemeClr val="tx1"/>
                </a:solidFill>
                <a:latin typeface="+mn-lt"/>
                <a:ea typeface="+mn-ea"/>
                <a:cs typeface="+mn-cs"/>
              </a:rPr>
              <a:t>)</a:t>
            </a:r>
            <a:endParaRPr lang="en-US" dirty="0" smtClean="0"/>
          </a:p>
          <a:p>
            <a:endParaRPr lang="en-US" dirty="0"/>
          </a:p>
        </p:txBody>
      </p:sp>
      <p:sp>
        <p:nvSpPr>
          <p:cNvPr id="4" name="Slide Number Placeholder 3"/>
          <p:cNvSpPr>
            <a:spLocks noGrp="1"/>
          </p:cNvSpPr>
          <p:nvPr>
            <p:ph type="sldNum" sz="quarter" idx="10"/>
          </p:nvPr>
        </p:nvSpPr>
        <p:spPr/>
        <p:txBody>
          <a:bodyPr/>
          <a:lstStyle/>
          <a:p>
            <a:fld id="{AD95EF71-45F3-C34F-88CE-0996CDB9CADD}"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sz="1200" dirty="0" smtClean="0">
                <a:latin typeface="Myriad Pro" pitchFamily="34" charset="0"/>
              </a:rPr>
              <a:t>First, enter a word or phrase into the Search box, fewer or more specific words work best. </a:t>
            </a:r>
            <a:r>
              <a:rPr lang="en-US" sz="1200" dirty="0" smtClean="0">
                <a:solidFill>
                  <a:srgbClr val="FF0000"/>
                </a:solidFill>
                <a:latin typeface="Myriad Pro" pitchFamily="34" charset="0"/>
              </a:rPr>
              <a:t>(enter Calendar, hit search; select create calendar event – show items)</a:t>
            </a:r>
          </a:p>
          <a:p>
            <a:pPr marL="0" indent="0">
              <a:buNone/>
            </a:pPr>
            <a:endParaRPr lang="en-US" sz="1200" dirty="0" smtClean="0">
              <a:latin typeface="Myriad Pro" pitchFamily="34" charset="0"/>
            </a:endParaRPr>
          </a:p>
          <a:p>
            <a:pPr marL="0" indent="0">
              <a:buNone/>
            </a:pPr>
            <a:r>
              <a:rPr lang="en-US" sz="1200" dirty="0" smtClean="0">
                <a:latin typeface="Myriad Pro" pitchFamily="34" charset="0"/>
              </a:rPr>
              <a:t>A list of suggested topics displays. Select an item within this list—that item then displays in the Search box. </a:t>
            </a:r>
          </a:p>
          <a:p>
            <a:pPr marL="0" indent="0">
              <a:buNone/>
            </a:pPr>
            <a:endParaRPr lang="en-US" sz="1200" dirty="0" smtClean="0">
              <a:latin typeface="Myriad Pro" pitchFamily="34" charset="0"/>
            </a:endParaRPr>
          </a:p>
          <a:p>
            <a:pPr marL="0" indent="0">
              <a:buNone/>
            </a:pPr>
            <a:r>
              <a:rPr lang="en-US" sz="1200" dirty="0" smtClean="0">
                <a:latin typeface="Myriad Pro" pitchFamily="34" charset="0"/>
              </a:rPr>
              <a:t>Click the Search button or press the Enter key to display the Share Help Content screen.</a:t>
            </a:r>
          </a:p>
        </p:txBody>
      </p:sp>
      <p:sp>
        <p:nvSpPr>
          <p:cNvPr id="4" name="Slide Number Placeholder 3"/>
          <p:cNvSpPr>
            <a:spLocks noGrp="1"/>
          </p:cNvSpPr>
          <p:nvPr>
            <p:ph type="sldNum" sz="quarter" idx="10"/>
          </p:nvPr>
        </p:nvSpPr>
        <p:spPr/>
        <p:txBody>
          <a:bodyPr/>
          <a:lstStyle/>
          <a:p>
            <a:fld id="{AD95EF71-45F3-C34F-88CE-0996CDB9CADD}"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D95EF71-45F3-C34F-88CE-0996CDB9CADD}"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66700" y="4183062"/>
            <a:ext cx="6362700" cy="4903787"/>
          </a:xfrm>
        </p:spPr>
        <p:txBody>
          <a:bodyPr>
            <a:noAutofit/>
          </a:bodyPr>
          <a:lstStyle/>
          <a:p>
            <a:pPr lvl="0"/>
            <a:r>
              <a:rPr lang="en-US" sz="1050" b="1" kern="1200" dirty="0" smtClean="0">
                <a:solidFill>
                  <a:schemeClr val="tx1"/>
                </a:solidFill>
                <a:latin typeface="+mn-lt"/>
                <a:ea typeface="+mn-ea"/>
                <a:cs typeface="+mn-cs"/>
              </a:rPr>
              <a:t>Password reset procedure--reset link (instead of plain text email). </a:t>
            </a:r>
            <a:r>
              <a:rPr lang="en-US" sz="1050" kern="1200" dirty="0" smtClean="0">
                <a:solidFill>
                  <a:schemeClr val="tx1"/>
                </a:solidFill>
                <a:latin typeface="+mn-lt"/>
                <a:ea typeface="+mn-ea"/>
                <a:cs typeface="+mn-cs"/>
              </a:rPr>
              <a:t>This change was made for security purposes. Sending plain text passwords left users’ account vulnerable. Schoolwires will no longer send any passwords. If a user forgets his password, a link to reset is sent. This creates peace of mind for IT administrators and users. </a:t>
            </a:r>
          </a:p>
          <a:p>
            <a:pPr lvl="0"/>
            <a:endParaRPr lang="en-US" sz="1050" b="1" kern="1200" dirty="0" smtClean="0">
              <a:solidFill>
                <a:schemeClr val="tx1"/>
              </a:solidFill>
              <a:latin typeface="+mn-lt"/>
              <a:ea typeface="+mn-ea"/>
              <a:cs typeface="+mn-cs"/>
            </a:endParaRPr>
          </a:p>
          <a:p>
            <a:pPr lvl="0"/>
            <a:r>
              <a:rPr lang="en-US" sz="1050" b="1" kern="1200" dirty="0" smtClean="0">
                <a:solidFill>
                  <a:schemeClr val="tx1"/>
                </a:solidFill>
                <a:latin typeface="+mn-lt"/>
                <a:ea typeface="+mn-ea"/>
                <a:cs typeface="+mn-cs"/>
              </a:rPr>
              <a:t>Simplified version of the </a:t>
            </a:r>
            <a:r>
              <a:rPr lang="en-US" sz="1050" b="1" kern="1200" dirty="0" err="1" smtClean="0">
                <a:solidFill>
                  <a:schemeClr val="tx1"/>
                </a:solidFill>
                <a:latin typeface="+mn-lt"/>
                <a:ea typeface="+mn-ea"/>
                <a:cs typeface="+mn-cs"/>
              </a:rPr>
              <a:t>TinyMCE</a:t>
            </a:r>
            <a:r>
              <a:rPr lang="en-US" sz="1050" b="1" kern="1200" dirty="0" smtClean="0">
                <a:solidFill>
                  <a:schemeClr val="tx1"/>
                </a:solidFill>
                <a:latin typeface="+mn-lt"/>
                <a:ea typeface="+mn-ea"/>
                <a:cs typeface="+mn-cs"/>
              </a:rPr>
              <a:t> editor. Any apps that had limited function editors before will be replaced with this simplified version. </a:t>
            </a:r>
            <a:r>
              <a:rPr lang="en-US" sz="1050" kern="1200" dirty="0" smtClean="0">
                <a:solidFill>
                  <a:schemeClr val="tx1"/>
                </a:solidFill>
                <a:latin typeface="+mn-lt"/>
                <a:ea typeface="+mn-ea"/>
                <a:cs typeface="+mn-cs"/>
              </a:rPr>
              <a:t>The </a:t>
            </a:r>
            <a:r>
              <a:rPr lang="en-US" sz="1050" kern="1200" dirty="0" smtClean="0">
                <a:solidFill>
                  <a:schemeClr val="tx1"/>
                </a:solidFill>
                <a:latin typeface="+mn-lt"/>
                <a:ea typeface="+mn-ea"/>
                <a:cs typeface="+mn-cs"/>
              </a:rPr>
              <a:t>previous editor created content that was not mobile friendly. Users no longer have to think about making changes to enable adaptive content – it just works. The tool is simplified and streamlined. The end result looks great on any screen on any device.</a:t>
            </a:r>
          </a:p>
          <a:p>
            <a:pPr lvl="0"/>
            <a:endParaRPr lang="en-US" sz="1050" dirty="0" smtClean="0"/>
          </a:p>
          <a:p>
            <a:pPr lvl="0"/>
            <a:r>
              <a:rPr lang="en-US" sz="1050" b="1" kern="1200" dirty="0" smtClean="0">
                <a:solidFill>
                  <a:schemeClr val="tx1"/>
                </a:solidFill>
                <a:latin typeface="+mn-lt"/>
                <a:ea typeface="+mn-ea"/>
                <a:cs typeface="+mn-cs"/>
              </a:rPr>
              <a:t>Broadcast </a:t>
            </a:r>
            <a:r>
              <a:rPr lang="en-US" sz="1050" b="1" kern="1200" dirty="0" smtClean="0">
                <a:solidFill>
                  <a:schemeClr val="tx1"/>
                </a:solidFill>
                <a:latin typeface="+mn-lt"/>
                <a:ea typeface="+mn-ea"/>
                <a:cs typeface="+mn-cs"/>
              </a:rPr>
              <a:t>E-alerts--adding  new sending channels ( Twitter, Announcements)</a:t>
            </a:r>
            <a:r>
              <a:rPr lang="en-US" sz="1050" kern="1200" dirty="0" smtClean="0">
                <a:solidFill>
                  <a:schemeClr val="tx1"/>
                </a:solidFill>
                <a:latin typeface="+mn-lt"/>
                <a:ea typeface="+mn-ea"/>
                <a:cs typeface="+mn-cs"/>
              </a:rPr>
              <a:t>. This supports the unified authoring experience  - from one place administrators can communicate information through a variety of channels . The contact list allows us to send this to parents and others who are not registered users – increasing the distribution of the message. Create once publish everywhere, makes it simple, makes life easier. Unified authoring provides consistency across channels. </a:t>
            </a:r>
            <a:endParaRPr lang="en-US" sz="1050" kern="1200" dirty="0" smtClean="0">
              <a:solidFill>
                <a:schemeClr val="tx1"/>
              </a:solidFill>
              <a:latin typeface="+mn-lt"/>
              <a:ea typeface="+mn-ea"/>
              <a:cs typeface="+mn-cs"/>
            </a:endParaRPr>
          </a:p>
          <a:p>
            <a:pPr lvl="0"/>
            <a:endParaRPr lang="en-US" sz="1050" kern="1200" dirty="0" smtClean="0">
              <a:solidFill>
                <a:schemeClr val="tx1"/>
              </a:solidFill>
              <a:latin typeface="+mn-lt"/>
              <a:ea typeface="+mn-ea"/>
              <a:cs typeface="+mn-cs"/>
            </a:endParaRPr>
          </a:p>
          <a:p>
            <a:pPr marL="114300" lvl="1"/>
            <a:r>
              <a:rPr lang="en-US" sz="1050" b="1" kern="1200" dirty="0" smtClean="0">
                <a:solidFill>
                  <a:schemeClr val="tx1"/>
                </a:solidFill>
                <a:latin typeface="+mn-lt"/>
                <a:ea typeface="+mn-ea"/>
                <a:cs typeface="+mn-cs"/>
              </a:rPr>
              <a:t>Adding reporting—dashboard </a:t>
            </a:r>
            <a:r>
              <a:rPr lang="en-US" sz="1050" kern="1200" dirty="0" smtClean="0">
                <a:solidFill>
                  <a:schemeClr val="tx1"/>
                </a:solidFill>
                <a:latin typeface="+mn-lt"/>
                <a:ea typeface="+mn-ea"/>
                <a:cs typeface="+mn-cs"/>
              </a:rPr>
              <a:t>This feature allows administrators to track the progress of voice calls, texts, and other communications. Knowing the current status provides peace of mind and empowers them to identify any problems early and find a resolution quickly. They don’t have to wonder if the cancellation notice went out. Making sure parents have the information they need means they can plan accordingly. </a:t>
            </a:r>
          </a:p>
          <a:p>
            <a:pPr marL="114300" lvl="1"/>
            <a:r>
              <a:rPr lang="en-US" sz="1050" kern="1200" dirty="0" smtClean="0">
                <a:solidFill>
                  <a:schemeClr val="tx1"/>
                </a:solidFill>
                <a:latin typeface="+mn-lt"/>
                <a:ea typeface="+mn-ea"/>
                <a:cs typeface="+mn-cs"/>
              </a:rPr>
              <a:t> </a:t>
            </a:r>
          </a:p>
          <a:p>
            <a:endParaRPr lang="en-US" sz="1050" dirty="0"/>
          </a:p>
        </p:txBody>
      </p:sp>
      <p:sp>
        <p:nvSpPr>
          <p:cNvPr id="4" name="Slide Number Placeholder 3"/>
          <p:cNvSpPr>
            <a:spLocks noGrp="1"/>
          </p:cNvSpPr>
          <p:nvPr>
            <p:ph type="sldNum" sz="quarter" idx="10"/>
          </p:nvPr>
        </p:nvSpPr>
        <p:spPr/>
        <p:txBody>
          <a:bodyPr/>
          <a:lstStyle/>
          <a:p>
            <a:fld id="{AD95EF71-45F3-C34F-88CE-0996CDB9CADD}"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D95EF71-45F3-C34F-88CE-0996CDB9CADD}" type="slidenum">
              <a:rPr lang="en-US" smtClean="0"/>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D95EF71-45F3-C34F-88CE-0996CDB9CADD}"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 Gallery type of JavaScript has been added and is now the default setting for any new photo galleries that are created.</a:t>
            </a:r>
          </a:p>
          <a:p>
            <a:endParaRPr lang="en-US" dirty="0" smtClean="0"/>
          </a:p>
          <a:p>
            <a:r>
              <a:rPr lang="en-US" dirty="0" smtClean="0"/>
              <a:t>The Content Browser display as an off-canvas menu when viewed on mobile devices, including tablets</a:t>
            </a:r>
            <a:r>
              <a:rPr lang="en-US" baseline="0" dirty="0" smtClean="0"/>
              <a:t> and even on </a:t>
            </a:r>
            <a:r>
              <a:rPr lang="en-US" dirty="0" smtClean="0"/>
              <a:t>a desktop computer when the browser window is not fully expanded</a:t>
            </a:r>
            <a:r>
              <a:rPr lang="en-US" dirty="0" smtClean="0"/>
              <a:t>.</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AD95EF71-45F3-C34F-88CE-0996CDB9CADD}"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Blank Page Type -  blank canvas, single column layout no apps included.</a:t>
            </a:r>
          </a:p>
          <a:p>
            <a:r>
              <a:rPr lang="en-US" dirty="0" smtClean="0"/>
              <a:t>Basic Page Type -  keep things simple with image, heading &amp; content apps in a 2 column layout.</a:t>
            </a:r>
          </a:p>
          <a:p>
            <a:endParaRPr lang="en-US" dirty="0" smtClean="0"/>
          </a:p>
          <a:p>
            <a:r>
              <a:rPr lang="en-US" dirty="0" smtClean="0"/>
              <a:t>The content app, is a far simpler space to work with – especially for those who have little experience with websites.  The heading app is helpful for people that have trouble remembering to go into the app options and showing the app title.  The image app is a basic form of adding an image to a page, and getting that image to be placed in the entire portion of the layout that you have chosen for it to live in.</a:t>
            </a:r>
          </a:p>
          <a:p>
            <a:endParaRPr lang="en-US" dirty="0" smtClean="0"/>
          </a:p>
          <a:p>
            <a:r>
              <a:rPr lang="en-US" dirty="0" smtClean="0">
                <a:solidFill>
                  <a:srgbClr val="FF0000"/>
                </a:solidFill>
              </a:rPr>
              <a:t>Examples</a:t>
            </a:r>
            <a:r>
              <a:rPr lang="en-US" dirty="0" smtClean="0">
                <a:solidFill>
                  <a:srgbClr val="FF0000"/>
                </a:solidFill>
              </a:rPr>
              <a:t>:</a:t>
            </a:r>
          </a:p>
          <a:p>
            <a:r>
              <a:rPr lang="en-US" u="sng" dirty="0" smtClean="0">
                <a:hlinkClick r:id="rId3"/>
              </a:rPr>
              <a:t>http://www.scasd.org/Page/19181</a:t>
            </a:r>
            <a:endParaRPr lang="en-US" dirty="0" smtClean="0"/>
          </a:p>
          <a:p>
            <a:r>
              <a:rPr lang="en-US" u="sng" dirty="0" smtClean="0">
                <a:hlinkClick r:id="rId4"/>
              </a:rPr>
              <a:t>http://www.scasd.org/Page/20038</a:t>
            </a:r>
            <a:endParaRPr lang="en-US" dirty="0" smtClean="0"/>
          </a:p>
          <a:p>
            <a:r>
              <a:rPr lang="en-US" u="sng" dirty="0" smtClean="0">
                <a:hlinkClick r:id="rId5"/>
              </a:rPr>
              <a:t>http://c2.swtrain4.schoolwires.net/Page/2865</a:t>
            </a:r>
            <a:endParaRPr lang="en-US" u="sng" dirty="0" smtClean="0"/>
          </a:p>
          <a:p>
            <a:endParaRPr lang="en-US" u="sng" dirty="0" smtClean="0"/>
          </a:p>
          <a:p>
            <a:pPr>
              <a:spcAft>
                <a:spcPts val="1200"/>
              </a:spcAft>
            </a:pPr>
            <a:r>
              <a:rPr lang="en-US" sz="1200" dirty="0" smtClean="0"/>
              <a:t>55% of U.S. adults have a </a:t>
            </a:r>
            <a:r>
              <a:rPr lang="en-US" sz="1200" dirty="0" err="1" smtClean="0"/>
              <a:t>smartphone</a:t>
            </a:r>
            <a:r>
              <a:rPr lang="en-US" sz="1200" dirty="0" smtClean="0"/>
              <a:t>; 42% of U.S. adults own a tablet computer; 63% of adult cell owners use their phones to go online; while 34% of mobile internet users go online </a:t>
            </a:r>
            <a:r>
              <a:rPr lang="en-US" sz="1200" u="sng" dirty="0" smtClean="0"/>
              <a:t>mostly</a:t>
            </a:r>
            <a:r>
              <a:rPr lang="en-US" sz="1200" dirty="0" smtClean="0"/>
              <a:t> using their phones, and not using some other device such as a desktop or laptop computer.  Good reason to start thinking about adaptive content .</a:t>
            </a:r>
            <a:endParaRPr lang="en-US" dirty="0" smtClean="0"/>
          </a:p>
        </p:txBody>
      </p:sp>
      <p:sp>
        <p:nvSpPr>
          <p:cNvPr id="4" name="Slide Number Placeholder 3"/>
          <p:cNvSpPr>
            <a:spLocks noGrp="1"/>
          </p:cNvSpPr>
          <p:nvPr>
            <p:ph type="sldNum" sz="quarter" idx="10"/>
          </p:nvPr>
        </p:nvSpPr>
        <p:spPr/>
        <p:txBody>
          <a:bodyPr/>
          <a:lstStyle/>
          <a:p>
            <a:fld id="{AD95EF71-45F3-C34F-88CE-0996CDB9CADD}"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Keep in mind that Page Types are a starting point as you create your pages and that </a:t>
            </a:r>
            <a:r>
              <a:rPr lang="en-US" b="1" i="1" dirty="0" err="1" smtClean="0"/>
              <a:t>APP’s</a:t>
            </a:r>
            <a:r>
              <a:rPr lang="en-US" dirty="0" smtClean="0"/>
              <a:t> are the content building blocks of pages. You have the ability to place a single app or multiple apps on a page and then determine</a:t>
            </a:r>
            <a:r>
              <a:rPr lang="en-US" baseline="0" dirty="0" smtClean="0"/>
              <a:t> the order you want them to appear i</a:t>
            </a:r>
            <a:r>
              <a:rPr lang="en-US" dirty="0" smtClean="0"/>
              <a:t>n.</a:t>
            </a:r>
          </a:p>
          <a:p>
            <a:pPr marL="0" indent="0">
              <a:buNone/>
            </a:pPr>
            <a:endParaRPr lang="en-US" dirty="0" smtClean="0"/>
          </a:p>
          <a:p>
            <a:pPr marL="0" indent="0">
              <a:buNone/>
            </a:pPr>
            <a:r>
              <a:rPr lang="en-US" dirty="0" smtClean="0"/>
              <a:t>Remember, </a:t>
            </a:r>
            <a:r>
              <a:rPr lang="en-US" dirty="0" smtClean="0">
                <a:solidFill>
                  <a:schemeClr val="accent6">
                    <a:lumMod val="50000"/>
                  </a:schemeClr>
                </a:solidFill>
              </a:rPr>
              <a:t>eac</a:t>
            </a:r>
            <a:r>
              <a:rPr lang="en-US" b="0" dirty="0" smtClean="0">
                <a:solidFill>
                  <a:schemeClr val="accent6">
                    <a:lumMod val="50000"/>
                  </a:schemeClr>
                </a:solidFill>
              </a:rPr>
              <a:t>h app offers different functionality and can help you keep your pages interesting and organized. </a:t>
            </a:r>
            <a:r>
              <a:rPr lang="en-US" dirty="0" smtClean="0"/>
              <a:t>You can share your apps with others allowing them to display your shared apps on their pages; however, they cannot edit or delete them.  </a:t>
            </a:r>
          </a:p>
          <a:p>
            <a:pPr marL="0" indent="0">
              <a:buNone/>
            </a:pPr>
            <a:endParaRPr lang="en-US" dirty="0" smtClean="0"/>
          </a:p>
          <a:p>
            <a:pPr marL="0" indent="0">
              <a:buNone/>
            </a:pPr>
            <a:r>
              <a:rPr lang="en-US" dirty="0" smtClean="0"/>
              <a:t>Choosing the right app or combination of apps and the right page layouts will help you provide your visitors with adaptive content that automatically responds to the type of device accessing the information and keep your pages fresh and engaging.</a:t>
            </a:r>
          </a:p>
          <a:p>
            <a:pPr marL="0" indent="0">
              <a:buNone/>
            </a:pPr>
            <a:endParaRPr lang="en-US" dirty="0" smtClean="0"/>
          </a:p>
          <a:p>
            <a:pPr marL="0" indent="0">
              <a:buNone/>
            </a:pPr>
            <a:r>
              <a:rPr lang="en-US" dirty="0" smtClean="0"/>
              <a:t>An adaptive website adjusts the structure, content, or presentation of information in response to measured user interaction with the site, with the objective of optimizing future user interactions. Adaptive websites "are web sites that automatically improve their organization and presentation by learning from their user access patterns."</a:t>
            </a:r>
            <a:endParaRPr lang="en-US" b="1" i="1" dirty="0" smtClean="0"/>
          </a:p>
        </p:txBody>
      </p:sp>
      <p:sp>
        <p:nvSpPr>
          <p:cNvPr id="4" name="Slide Number Placeholder 3"/>
          <p:cNvSpPr>
            <a:spLocks noGrp="1"/>
          </p:cNvSpPr>
          <p:nvPr>
            <p:ph type="sldNum" sz="quarter" idx="10"/>
          </p:nvPr>
        </p:nvSpPr>
        <p:spPr/>
        <p:txBody>
          <a:bodyPr/>
          <a:lstStyle/>
          <a:p>
            <a:fld id="{AD95EF71-45F3-C34F-88CE-0996CDB9CADD}"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D95EF71-45F3-C34F-88CE-0996CDB9CADD}"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a:t>
            </a:r>
            <a:r>
              <a:rPr lang="en-US" dirty="0" smtClean="0"/>
              <a:t>Do I tab (available at every workspace) &amp; </a:t>
            </a:r>
            <a:r>
              <a:rPr lang="en-US" sz="1200" kern="1200" dirty="0" smtClean="0">
                <a:latin typeface="+mn-lt"/>
                <a:ea typeface="+mn-ea"/>
                <a:cs typeface="+mn-cs"/>
              </a:rPr>
              <a:t>Share Community &amp; Support </a:t>
            </a:r>
            <a:r>
              <a:rPr lang="en-US" sz="1200" kern="1200" dirty="0" smtClean="0">
                <a:solidFill>
                  <a:schemeClr val="tx1"/>
                </a:solidFill>
                <a:latin typeface="+mn-lt"/>
                <a:ea typeface="+mn-ea"/>
                <a:cs typeface="+mn-cs"/>
              </a:rPr>
              <a:t>Network</a:t>
            </a:r>
          </a:p>
          <a:p>
            <a:r>
              <a:rPr lang="en-US" sz="1200" kern="1200" dirty="0" smtClean="0">
                <a:solidFill>
                  <a:schemeClr val="tx1"/>
                </a:solidFill>
                <a:latin typeface="+mn-lt"/>
                <a:ea typeface="+mn-ea"/>
                <a:cs typeface="+mn-cs"/>
              </a:rPr>
              <a:t>Share site features seasonal content on the homepage and provides Quick links to other important information (</a:t>
            </a:r>
            <a:r>
              <a:rPr lang="en-US" sz="1200" kern="1200" dirty="0" smtClean="0">
                <a:solidFill>
                  <a:srgbClr val="FF0000"/>
                </a:solidFill>
                <a:latin typeface="+mn-lt"/>
                <a:ea typeface="+mn-ea"/>
                <a:cs typeface="+mn-cs"/>
              </a:rPr>
              <a:t>click </a:t>
            </a:r>
            <a:r>
              <a:rPr lang="en-US" sz="1200" kern="1200" dirty="0" smtClean="0">
                <a:solidFill>
                  <a:srgbClr val="FF0000"/>
                </a:solidFill>
                <a:latin typeface="+mn-lt"/>
                <a:ea typeface="+mn-ea"/>
                <a:cs typeface="+mn-cs"/>
              </a:rPr>
              <a:t>to open share</a:t>
            </a:r>
            <a:r>
              <a:rPr lang="en-US" sz="1200" kern="1200" dirty="0" smtClean="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D95EF71-45F3-C34F-88CE-0996CDB9CADD}"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D95EF71-45F3-C34F-88CE-0996CDB9CADD}" type="slidenum">
              <a:rPr lang="en-US" smtClean="0"/>
              <a:pPr/>
              <a:t>8</a:t>
            </a:fld>
            <a:endParaRPr lang="en-US" dirty="0"/>
          </a:p>
        </p:txBody>
      </p:sp>
      <p:sp>
        <p:nvSpPr>
          <p:cNvPr id="5" name="Notes Placeholder 4"/>
          <p:cNvSpPr txBox="1">
            <a:spLocks noGrp="1"/>
          </p:cNvSpPr>
          <p:nvPr>
            <p:ph type="body" idx="1"/>
          </p:nvPr>
        </p:nvSpPr>
        <p:spPr>
          <a:prstGeom prst="rect">
            <a:avLst/>
          </a:prstGeom>
          <a:noFill/>
          <a:ln w="28575">
            <a:noFill/>
          </a:ln>
        </p:spPr>
        <p:txBody>
          <a:bodyPr wrap="square" rtlCol="0">
            <a:spAutoFit/>
          </a:bodyPr>
          <a:lstStyle/>
          <a:p>
            <a:pPr>
              <a:spcBef>
                <a:spcPts val="567"/>
              </a:spcBef>
              <a:spcAft>
                <a:spcPts val="1200"/>
              </a:spcAft>
            </a:pPr>
            <a:r>
              <a:rPr lang="en-US" sz="1200" dirty="0" smtClean="0">
                <a:latin typeface="Myriad Pro"/>
              </a:rPr>
              <a:t>Schoolwires Technical Communications is continually creating and updating print and video help materials.</a:t>
            </a:r>
          </a:p>
          <a:p>
            <a:pPr>
              <a:spcBef>
                <a:spcPts val="567"/>
              </a:spcBef>
              <a:spcAft>
                <a:spcPts val="1200"/>
              </a:spcAft>
            </a:pPr>
            <a:r>
              <a:rPr lang="en-US" sz="1200" dirty="0" smtClean="0">
                <a:latin typeface="Myriad Pro"/>
              </a:rPr>
              <a:t>We have over 700 materials posted today.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D95EF71-45F3-C34F-88CE-0996CDB9CAD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pic>
        <p:nvPicPr>
          <p:cNvPr id="14" name="Picture 13"/>
          <p:cNvPicPr>
            <a:picLocks/>
          </p:cNvPicPr>
          <p:nvPr userDrawn="1"/>
        </p:nvPicPr>
        <p:blipFill>
          <a:blip r:embed="rId2">
            <a:extLst>
              <a:ext uri="{28A0092B-C50C-407E-A947-70E740481C1C}">
                <a14:useLocalDpi xmlns="" xmlns:a14="http://schemas.microsoft.com/office/drawing/2010/main" val="0"/>
              </a:ext>
            </a:extLst>
          </a:blip>
          <a:stretch>
            <a:fillRect/>
          </a:stretch>
        </p:blipFill>
        <p:spPr>
          <a:xfrm>
            <a:off x="459340" y="5702300"/>
            <a:ext cx="5935110" cy="91440"/>
          </a:xfrm>
          <a:prstGeom prst="rect">
            <a:avLst/>
          </a:prstGeom>
          <a:noFill/>
          <a:ln>
            <a:noFill/>
          </a:ln>
        </p:spPr>
      </p:pic>
      <p:sp>
        <p:nvSpPr>
          <p:cNvPr id="19" name="Picture Placeholder 6"/>
          <p:cNvSpPr>
            <a:spLocks noGrp="1"/>
          </p:cNvSpPr>
          <p:nvPr>
            <p:ph type="pic" sz="quarter" idx="10"/>
          </p:nvPr>
        </p:nvSpPr>
        <p:spPr>
          <a:xfrm>
            <a:off x="458788" y="676275"/>
            <a:ext cx="5935662" cy="5026025"/>
          </a:xfrm>
          <a:prstGeom prst="rect">
            <a:avLst/>
          </a:prstGeom>
        </p:spPr>
        <p:txBody>
          <a:bodyPr vert="horz"/>
          <a:lstStyle>
            <a:lvl1pPr marL="0" indent="0">
              <a:buFontTx/>
              <a:buNone/>
              <a:defRPr/>
            </a:lvl1pPr>
          </a:lstStyle>
          <a:p>
            <a:r>
              <a:rPr lang="en-US" smtClean="0"/>
              <a:t>Click icon to add picture</a:t>
            </a:r>
            <a:endParaRPr lang="en-US" dirty="0"/>
          </a:p>
        </p:txBody>
      </p:sp>
      <p:sp>
        <p:nvSpPr>
          <p:cNvPr id="20" name="Text Placeholder 8"/>
          <p:cNvSpPr>
            <a:spLocks noGrp="1"/>
          </p:cNvSpPr>
          <p:nvPr>
            <p:ph type="body" sz="quarter" idx="11" hasCustomPrompt="1"/>
          </p:nvPr>
        </p:nvSpPr>
        <p:spPr>
          <a:xfrm>
            <a:off x="0" y="3657600"/>
            <a:ext cx="5026025" cy="1135062"/>
          </a:xfrm>
          <a:prstGeom prst="rect">
            <a:avLst/>
          </a:prstGeom>
          <a:gradFill flip="none" rotWithShape="1">
            <a:gsLst>
              <a:gs pos="0">
                <a:schemeClr val="bg1">
                  <a:lumMod val="85000"/>
                  <a:alpha val="90000"/>
                </a:schemeClr>
              </a:gs>
              <a:gs pos="100000">
                <a:schemeClr val="bg1">
                  <a:alpha val="75000"/>
                </a:schemeClr>
              </a:gs>
            </a:gsLst>
            <a:lin ang="16200000" scaled="0"/>
            <a:tileRect/>
          </a:gradFill>
          <a:effectLst>
            <a:outerShdw blurRad="22225" dist="228600" dir="11040000" sx="104000" sy="104000" algn="tl" rotWithShape="0">
              <a:srgbClr val="000000">
                <a:alpha val="15000"/>
              </a:srgbClr>
            </a:outerShdw>
          </a:effectLst>
        </p:spPr>
        <p:txBody>
          <a:bodyPr vert="horz" lIns="731520" tIns="0" rIns="0" bIns="228600" anchor="ctr" anchorCtr="0">
            <a:normAutofit/>
          </a:bodyPr>
          <a:lstStyle>
            <a:lvl1pPr marL="0" indent="0" algn="l">
              <a:spcBef>
                <a:spcPts val="0"/>
              </a:spcBef>
              <a:buFontTx/>
              <a:buNone/>
              <a:defRPr sz="2400" b="0" i="0">
                <a:latin typeface="Myriad Pro"/>
              </a:defRPr>
            </a:lvl1pPr>
          </a:lstStyle>
          <a:p>
            <a:pPr lvl="0"/>
            <a:r>
              <a:rPr lang="en-US" dirty="0" smtClean="0"/>
              <a:t>Click to edit PPT Title</a:t>
            </a:r>
          </a:p>
        </p:txBody>
      </p:sp>
      <p:sp>
        <p:nvSpPr>
          <p:cNvPr id="21" name="Text Placeholder 10"/>
          <p:cNvSpPr>
            <a:spLocks noGrp="1"/>
          </p:cNvSpPr>
          <p:nvPr>
            <p:ph type="body" sz="quarter" idx="12" hasCustomPrompt="1"/>
          </p:nvPr>
        </p:nvSpPr>
        <p:spPr>
          <a:xfrm>
            <a:off x="458788" y="4339892"/>
            <a:ext cx="4567237" cy="355600"/>
          </a:xfrm>
          <a:prstGeom prst="rect">
            <a:avLst/>
          </a:prstGeom>
        </p:spPr>
        <p:txBody>
          <a:bodyPr vert="horz" lIns="274320" tIns="0" rIns="0" bIns="0"/>
          <a:lstStyle>
            <a:lvl1pPr marL="0" indent="0">
              <a:buFontTx/>
              <a:buNone/>
              <a:defRPr sz="1400" baseline="0">
                <a:latin typeface="Myriad Pro"/>
              </a:defRPr>
            </a:lvl1pPr>
          </a:lstStyle>
          <a:p>
            <a:pPr lvl="0"/>
            <a:r>
              <a:rPr lang="en-US" dirty="0" smtClean="0"/>
              <a:t>Presented by </a:t>
            </a:r>
            <a:endParaRPr lang="en-US" dirty="0"/>
          </a:p>
        </p:txBody>
      </p:sp>
    </p:spTree>
    <p:extLst>
      <p:ext uri="{BB962C8B-B14F-4D97-AF65-F5344CB8AC3E}">
        <p14:creationId xmlns="" xmlns:p14="http://schemas.microsoft.com/office/powerpoint/2010/main" val="3088642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0"/>
            <a:ext cx="9144000" cy="1258824"/>
          </a:xfrm>
          <a:prstGeom prst="rect">
            <a:avLst/>
          </a:prstGeom>
        </p:spPr>
      </p:pic>
      <p:sp>
        <p:nvSpPr>
          <p:cNvPr id="9" name="Text Placeholder 8"/>
          <p:cNvSpPr>
            <a:spLocks noGrp="1"/>
          </p:cNvSpPr>
          <p:nvPr>
            <p:ph type="body" sz="quarter" idx="10" hasCustomPrompt="1"/>
          </p:nvPr>
        </p:nvSpPr>
        <p:spPr>
          <a:xfrm>
            <a:off x="414337" y="342282"/>
            <a:ext cx="8266112" cy="665782"/>
          </a:xfrm>
          <a:prstGeom prst="rect">
            <a:avLst/>
          </a:prstGeom>
        </p:spPr>
        <p:txBody>
          <a:bodyPr lIns="0" tIns="0" rIns="0" bIns="0" anchor="b" anchorCtr="0">
            <a:normAutofit/>
          </a:bodyPr>
          <a:lstStyle>
            <a:lvl1pPr marL="0" indent="0" algn="l">
              <a:buFontTx/>
              <a:buNone/>
              <a:defRPr sz="2400" baseline="0">
                <a:solidFill>
                  <a:schemeClr val="bg1"/>
                </a:solidFill>
                <a:latin typeface="Myriad Pro"/>
              </a:defRPr>
            </a:lvl1pPr>
          </a:lstStyle>
          <a:p>
            <a:pPr lvl="0"/>
            <a:r>
              <a:rPr lang="en-US" dirty="0" smtClean="0"/>
              <a:t>Click to edit slide title</a:t>
            </a:r>
            <a:endParaRPr lang="en-US" dirty="0"/>
          </a:p>
        </p:txBody>
      </p:sp>
      <p:pic>
        <p:nvPicPr>
          <p:cNvPr id="11" name="Picture 10" descr="PPT-foot-black.png"/>
          <p:cNvPicPr>
            <a:picLocks noChangeAspect="1"/>
          </p:cNvPicPr>
          <p:nvPr userDrawn="1"/>
        </p:nvPicPr>
        <p:blipFill>
          <a:blip r:embed="rId3">
            <a:extLst>
              <a:ext uri="{28A0092B-C50C-407E-A947-70E740481C1C}">
                <a14:useLocalDpi xmlns="" xmlns:a14="http://schemas.microsoft.com/office/drawing/2010/main" val="0"/>
              </a:ext>
            </a:extLst>
          </a:blip>
          <a:stretch>
            <a:fillRect/>
          </a:stretch>
        </p:blipFill>
        <p:spPr>
          <a:xfrm>
            <a:off x="0" y="6742176"/>
            <a:ext cx="9144000" cy="115824"/>
          </a:xfrm>
          <a:prstGeom prst="rect">
            <a:avLst/>
          </a:prstGeom>
        </p:spPr>
      </p:pic>
      <p:sp>
        <p:nvSpPr>
          <p:cNvPr id="8" name="TextBox 7"/>
          <p:cNvSpPr txBox="1"/>
          <p:nvPr userDrawn="1"/>
        </p:nvSpPr>
        <p:spPr>
          <a:xfrm>
            <a:off x="414337" y="6071191"/>
            <a:ext cx="3482040" cy="123111"/>
          </a:xfrm>
          <a:prstGeom prst="rect">
            <a:avLst/>
          </a:prstGeom>
          <a:noFill/>
        </p:spPr>
        <p:txBody>
          <a:bodyPr wrap="square" lIns="0" tIns="0" rIns="0" bIns="0"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spc="0" baseline="30000" dirty="0" smtClean="0">
                <a:solidFill>
                  <a:schemeClr val="tx1"/>
                </a:solidFill>
                <a:latin typeface="Myriad Pro"/>
                <a:ea typeface="+mn-ea"/>
                <a:cs typeface="+mn-cs"/>
              </a:rPr>
              <a:t>© 2014 Schoolwires, Inc. All rights reserved.</a:t>
            </a:r>
            <a:endParaRPr lang="en-US" sz="1200" b="0" i="0" spc="0" baseline="30000" dirty="0">
              <a:latin typeface="Myriad Pro"/>
            </a:endParaRPr>
          </a:p>
        </p:txBody>
      </p:sp>
      <p:sp>
        <p:nvSpPr>
          <p:cNvPr id="12" name="Slide Number Placeholder 1"/>
          <p:cNvSpPr>
            <a:spLocks noGrp="1"/>
          </p:cNvSpPr>
          <p:nvPr>
            <p:ph type="sldNum" sz="quarter" idx="4"/>
          </p:nvPr>
        </p:nvSpPr>
        <p:spPr>
          <a:xfrm>
            <a:off x="4275958" y="6377956"/>
            <a:ext cx="593834" cy="182563"/>
          </a:xfrm>
          <a:prstGeom prst="rect">
            <a:avLst/>
          </a:prstGeom>
        </p:spPr>
        <p:txBody>
          <a:bodyPr vert="horz" lIns="0" tIns="0" rIns="0" bIns="0" rtlCol="0" anchor="t" anchorCtr="0"/>
          <a:lstStyle>
            <a:lvl1pPr algn="ctr">
              <a:defRPr sz="1200">
                <a:solidFill>
                  <a:schemeClr val="tx1"/>
                </a:solidFill>
                <a:latin typeface="Myriad Pro"/>
              </a:defRPr>
            </a:lvl1pPr>
          </a:lstStyle>
          <a:p>
            <a:fld id="{DBAA2771-CF6D-B247-B5B3-E770E5084676}" type="slidenum">
              <a:rPr lang="en-US" smtClean="0"/>
              <a:pPr/>
              <a:t>‹#›</a:t>
            </a:fld>
            <a:endParaRPr lang="en-US" dirty="0"/>
          </a:p>
        </p:txBody>
      </p:sp>
      <p:sp>
        <p:nvSpPr>
          <p:cNvPr id="3" name="Content Placeholder 2"/>
          <p:cNvSpPr>
            <a:spLocks noGrp="1"/>
          </p:cNvSpPr>
          <p:nvPr>
            <p:ph sz="quarter" idx="12" hasCustomPrompt="1"/>
          </p:nvPr>
        </p:nvSpPr>
        <p:spPr>
          <a:xfrm>
            <a:off x="414337" y="1559692"/>
            <a:ext cx="8266112" cy="4282308"/>
          </a:xfrm>
          <a:prstGeom prst="rect">
            <a:avLst/>
          </a:prstGeom>
        </p:spPr>
        <p:txBody>
          <a:bodyPr vert="horz" lIns="0" tIns="0" rIns="0" bIns="0"/>
          <a:lstStyle>
            <a:lvl1pPr marL="342900" indent="-342900">
              <a:buFont typeface="Arial"/>
              <a:buChar char="•"/>
              <a:defRPr sz="2400" baseline="0">
                <a:latin typeface="Myriad Pro"/>
              </a:defRPr>
            </a:lvl1pPr>
            <a:lvl2pPr marL="742950" indent="-285750">
              <a:buFont typeface="Arial"/>
              <a:buChar char="•"/>
              <a:defRPr sz="2400" baseline="0">
                <a:latin typeface="Myriad Pro"/>
              </a:defRPr>
            </a:lvl2pPr>
            <a:lvl3pPr marL="1143000" indent="-228600">
              <a:buFont typeface="Arial"/>
              <a:buChar char="•"/>
              <a:defRPr sz="2400" baseline="0">
                <a:latin typeface="Myriad Pro"/>
              </a:defRPr>
            </a:lvl3pPr>
            <a:lvl4pPr marL="1600200" indent="-228600">
              <a:buFont typeface="Arial"/>
              <a:buChar char="•"/>
              <a:defRPr sz="2400" baseline="0">
                <a:latin typeface="Myriad Pro"/>
              </a:defRPr>
            </a:lvl4pPr>
            <a:lvl5pPr marL="2057400" indent="-228600">
              <a:buFont typeface="Arial"/>
              <a:buChar char="•"/>
              <a:defRPr sz="2400" baseline="0">
                <a:latin typeface="Myriad Pro"/>
              </a:defRPr>
            </a:lvl5pPr>
          </a:lstStyle>
          <a:p>
            <a:pPr lvl="0"/>
            <a:r>
              <a:rPr lang="en-US" dirty="0" smtClean="0"/>
              <a:t>Click to edit slide content</a:t>
            </a:r>
          </a:p>
          <a:p>
            <a:pPr lvl="1"/>
            <a:r>
              <a:rPr lang="en-US" dirty="0" smtClean="0"/>
              <a:t>Second level</a:t>
            </a:r>
          </a:p>
        </p:txBody>
      </p:sp>
    </p:spTree>
    <p:extLst>
      <p:ext uri="{BB962C8B-B14F-4D97-AF65-F5344CB8AC3E}">
        <p14:creationId xmlns="" xmlns:p14="http://schemas.microsoft.com/office/powerpoint/2010/main" val="3945659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 2">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0"/>
            <a:ext cx="9144000" cy="1258824"/>
          </a:xfrm>
          <a:prstGeom prst="rect">
            <a:avLst/>
          </a:prstGeom>
        </p:spPr>
      </p:pic>
      <p:sp>
        <p:nvSpPr>
          <p:cNvPr id="4" name="Text Placeholder 8"/>
          <p:cNvSpPr>
            <a:spLocks noGrp="1"/>
          </p:cNvSpPr>
          <p:nvPr>
            <p:ph type="body" sz="quarter" idx="10" hasCustomPrompt="1"/>
          </p:nvPr>
        </p:nvSpPr>
        <p:spPr>
          <a:xfrm>
            <a:off x="414337" y="342282"/>
            <a:ext cx="5989389" cy="665782"/>
          </a:xfrm>
          <a:prstGeom prst="rect">
            <a:avLst/>
          </a:prstGeom>
        </p:spPr>
        <p:txBody>
          <a:bodyPr lIns="0" tIns="0" rIns="0" bIns="0" anchor="b" anchorCtr="0">
            <a:normAutofit/>
          </a:bodyPr>
          <a:lstStyle>
            <a:lvl1pPr marL="0" indent="0" algn="l">
              <a:buFontTx/>
              <a:buNone/>
              <a:defRPr sz="2400" baseline="0">
                <a:solidFill>
                  <a:schemeClr val="bg1"/>
                </a:solidFill>
                <a:latin typeface="Myriad Pro"/>
              </a:defRPr>
            </a:lvl1pPr>
          </a:lstStyle>
          <a:p>
            <a:pPr lvl="0"/>
            <a:r>
              <a:rPr lang="en-US" dirty="0" smtClean="0"/>
              <a:t>Click to edit slide title</a:t>
            </a:r>
            <a:endParaRPr lang="en-US" dirty="0"/>
          </a:p>
        </p:txBody>
      </p:sp>
      <p:pic>
        <p:nvPicPr>
          <p:cNvPr id="5" name="Picture 4" descr="PPT-foot-black.png"/>
          <p:cNvPicPr>
            <a:picLocks noChangeAspect="1"/>
          </p:cNvPicPr>
          <p:nvPr userDrawn="1"/>
        </p:nvPicPr>
        <p:blipFill>
          <a:blip r:embed="rId3">
            <a:extLst>
              <a:ext uri="{28A0092B-C50C-407E-A947-70E740481C1C}">
                <a14:useLocalDpi xmlns="" xmlns:a14="http://schemas.microsoft.com/office/drawing/2010/main" val="0"/>
              </a:ext>
            </a:extLst>
          </a:blip>
          <a:stretch>
            <a:fillRect/>
          </a:stretch>
        </p:blipFill>
        <p:spPr>
          <a:xfrm>
            <a:off x="0" y="6742176"/>
            <a:ext cx="9144000" cy="115824"/>
          </a:xfrm>
          <a:prstGeom prst="rect">
            <a:avLst/>
          </a:prstGeom>
        </p:spPr>
      </p:pic>
      <p:sp>
        <p:nvSpPr>
          <p:cNvPr id="8" name="Content Placeholder 19"/>
          <p:cNvSpPr>
            <a:spLocks noGrp="1"/>
          </p:cNvSpPr>
          <p:nvPr>
            <p:ph sz="quarter" idx="12" hasCustomPrompt="1"/>
          </p:nvPr>
        </p:nvSpPr>
        <p:spPr>
          <a:xfrm>
            <a:off x="6858000" y="1600200"/>
            <a:ext cx="1828800" cy="4310062"/>
          </a:xfrm>
          <a:prstGeom prst="rect">
            <a:avLst/>
          </a:prstGeom>
        </p:spPr>
        <p:txBody>
          <a:bodyPr vert="horz" lIns="0" tIns="0" rIns="0" bIns="0"/>
          <a:lstStyle>
            <a:lvl1pPr marL="0" indent="0">
              <a:buFontTx/>
              <a:buNone/>
              <a:defRPr sz="1400" baseline="0">
                <a:latin typeface="Myriad Pro"/>
              </a:defRPr>
            </a:lvl1pPr>
            <a:lvl2pPr marL="457200" indent="0">
              <a:buFontTx/>
              <a:buNone/>
              <a:defRPr sz="1200" baseline="0">
                <a:latin typeface="CartoGothic Pro Book"/>
              </a:defRPr>
            </a:lvl2pPr>
            <a:lvl3pPr marL="914400" indent="0">
              <a:buFontTx/>
              <a:buNone/>
              <a:defRPr sz="1200" baseline="0">
                <a:latin typeface="CartoGothic Pro Book"/>
              </a:defRPr>
            </a:lvl3pPr>
            <a:lvl4pPr marL="1371600" indent="0">
              <a:buFontTx/>
              <a:buNone/>
              <a:defRPr sz="1200" baseline="0">
                <a:latin typeface="CartoGothic Pro Book"/>
              </a:defRPr>
            </a:lvl4pPr>
            <a:lvl5pPr marL="1828800" indent="0">
              <a:buFontTx/>
              <a:buNone/>
              <a:defRPr sz="1200" baseline="0">
                <a:latin typeface="CartoGothic Pro Book"/>
              </a:defRPr>
            </a:lvl5pPr>
          </a:lstStyle>
          <a:p>
            <a:pPr lvl="0"/>
            <a:r>
              <a:rPr lang="en-US" dirty="0" smtClean="0"/>
              <a:t>Add sidebar text here.</a:t>
            </a:r>
          </a:p>
        </p:txBody>
      </p:sp>
      <p:sp>
        <p:nvSpPr>
          <p:cNvPr id="11" name="Slide Number Placeholder 1"/>
          <p:cNvSpPr txBox="1">
            <a:spLocks/>
          </p:cNvSpPr>
          <p:nvPr userDrawn="1"/>
        </p:nvSpPr>
        <p:spPr>
          <a:xfrm>
            <a:off x="4275958" y="6377956"/>
            <a:ext cx="593834" cy="182563"/>
          </a:xfrm>
          <a:prstGeom prst="rect">
            <a:avLst/>
          </a:prstGeom>
        </p:spPr>
        <p:txBody>
          <a:bodyPr vert="horz" lIns="0" tIns="0" rIns="0" bIns="0" rtlCol="0" anchor="t" anchorCtr="0"/>
          <a:lstStyle>
            <a:defPPr>
              <a:defRPr lang="en-US"/>
            </a:defPPr>
            <a:lvl1pPr marL="0" algn="ctr" defTabSz="457200" rtl="0" eaLnBrk="1" latinLnBrk="0" hangingPunct="1">
              <a:defRPr sz="1200" kern="1200">
                <a:solidFill>
                  <a:schemeClr val="tx1"/>
                </a:solidFill>
                <a:latin typeface="Myriad Pro"/>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BAA2771-CF6D-B247-B5B3-E770E5084676}" type="slidenum">
              <a:rPr lang="en-US" smtClean="0"/>
              <a:pPr/>
              <a:t>‹#›</a:t>
            </a:fld>
            <a:endParaRPr lang="en-US" dirty="0"/>
          </a:p>
        </p:txBody>
      </p:sp>
      <p:sp>
        <p:nvSpPr>
          <p:cNvPr id="6" name="Content Placeholder 5"/>
          <p:cNvSpPr>
            <a:spLocks noGrp="1"/>
          </p:cNvSpPr>
          <p:nvPr>
            <p:ph sz="quarter" idx="13" hasCustomPrompt="1"/>
          </p:nvPr>
        </p:nvSpPr>
        <p:spPr>
          <a:xfrm>
            <a:off x="414337" y="1600200"/>
            <a:ext cx="6224587" cy="4310062"/>
          </a:xfrm>
          <a:prstGeom prst="rect">
            <a:avLst/>
          </a:prstGeom>
        </p:spPr>
        <p:txBody>
          <a:bodyPr vert="horz" lIns="0" tIns="0" rIns="0" bIns="0"/>
          <a:lstStyle>
            <a:lvl1pPr marL="342900" indent="-342900">
              <a:buFont typeface="Arial"/>
              <a:buChar char="•"/>
              <a:defRPr/>
            </a:lvl1pPr>
            <a:lvl2pPr marL="742950" indent="-285750">
              <a:buFont typeface="Arial"/>
              <a:buChar char="•"/>
              <a:defRPr/>
            </a:lvl2pPr>
          </a:lstStyle>
          <a:p>
            <a:pPr lvl="0"/>
            <a:r>
              <a:rPr lang="en-US" dirty="0" smtClean="0"/>
              <a:t>Click to edit slide content</a:t>
            </a:r>
          </a:p>
          <a:p>
            <a:pPr lvl="1"/>
            <a:r>
              <a:rPr lang="en-US" dirty="0" smtClean="0"/>
              <a:t>Second level</a:t>
            </a:r>
          </a:p>
        </p:txBody>
      </p:sp>
      <p:sp>
        <p:nvSpPr>
          <p:cNvPr id="10" name="TextBox 9"/>
          <p:cNvSpPr txBox="1"/>
          <p:nvPr userDrawn="1"/>
        </p:nvSpPr>
        <p:spPr>
          <a:xfrm>
            <a:off x="414337" y="6377956"/>
            <a:ext cx="3482040" cy="123111"/>
          </a:xfrm>
          <a:prstGeom prst="rect">
            <a:avLst/>
          </a:prstGeom>
          <a:noFill/>
        </p:spPr>
        <p:txBody>
          <a:bodyPr wrap="square" lIns="0" tIns="0" rIns="0" bIns="0"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spc="0" baseline="30000" dirty="0" smtClean="0">
                <a:solidFill>
                  <a:schemeClr val="tx1"/>
                </a:solidFill>
                <a:latin typeface="Myriad Pro"/>
                <a:ea typeface="+mn-ea"/>
                <a:cs typeface="+mn-cs"/>
              </a:rPr>
              <a:t>© 2014 Schoolwires, Inc. All rights reserved.</a:t>
            </a:r>
            <a:endParaRPr lang="en-US" sz="1200" b="0" i="0" spc="0" baseline="30000" dirty="0">
              <a:latin typeface="Myriad Pro"/>
            </a:endParaRPr>
          </a:p>
        </p:txBody>
      </p:sp>
    </p:spTree>
    <p:extLst>
      <p:ext uri="{BB962C8B-B14F-4D97-AF65-F5344CB8AC3E}">
        <p14:creationId xmlns="" xmlns:p14="http://schemas.microsoft.com/office/powerpoint/2010/main" val="18729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sp>
        <p:nvSpPr>
          <p:cNvPr id="3" name="TextBox 2"/>
          <p:cNvSpPr txBox="1"/>
          <p:nvPr userDrawn="1"/>
        </p:nvSpPr>
        <p:spPr>
          <a:xfrm>
            <a:off x="459339" y="6223986"/>
            <a:ext cx="5935381" cy="369332"/>
          </a:xfrm>
          <a:prstGeom prst="rect">
            <a:avLst/>
          </a:prstGeom>
          <a:noFill/>
        </p:spPr>
        <p:txBody>
          <a:bodyPr wrap="square" lIns="0" tIns="0" rIns="0" bIns="0"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i="0" u="none" strike="noStrike" kern="1200" baseline="30000" dirty="0" smtClean="0">
                <a:solidFill>
                  <a:schemeClr val="tx1"/>
                </a:solidFill>
                <a:latin typeface="Myriad Pro"/>
                <a:ea typeface="+mn-ea"/>
                <a:cs typeface="+mn-cs"/>
              </a:rPr>
              <a:t>© 2014	 Schoolwires, Inc. All rights reserved. </a:t>
            </a:r>
            <a:r>
              <a:rPr lang="en-US" sz="1200" b="0" i="0" u="none" strike="noStrike" kern="1200" baseline="30000" dirty="0" smtClean="0">
                <a:solidFill>
                  <a:schemeClr val="tx1"/>
                </a:solidFill>
                <a:latin typeface="Myriad Pro"/>
                <a:ea typeface="+mn-ea"/>
                <a:cs typeface="+mn-cs"/>
              </a:rPr>
              <a:t>Schoolwires, the Schoolwires logos, and the unique trade dress of Schoolwires are the trademarks, service marks, trade dress and logos of Schoolwires, Inc. All other trademarks, service marks, trade dress and logos used in Schoolwires and the Website are the trademarks, service marks, trade dress and logos of their respective owners.</a:t>
            </a:r>
            <a:endParaRPr lang="en-US" sz="1200" baseline="30000" dirty="0">
              <a:latin typeface="Myriad Pro"/>
            </a:endParaRPr>
          </a:p>
        </p:txBody>
      </p:sp>
    </p:spTree>
    <p:extLst>
      <p:ext uri="{BB962C8B-B14F-4D97-AF65-F5344CB8AC3E}">
        <p14:creationId xmlns="" xmlns:p14="http://schemas.microsoft.com/office/powerpoint/2010/main" val="427725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a:prstGeom prst="rect">
            <a:avLst/>
          </a:prstGeo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a:prstGeom prst="rect">
            <a:avLst/>
          </a:prstGeo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EC8D5C3-421B-4A7E-8929-31D61975D80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pic>
        <p:nvPicPr>
          <p:cNvPr id="7" name="Picture 6" descr="PPT-foot-black.png"/>
          <p:cNvPicPr>
            <a:picLocks noChangeAspect="1"/>
          </p:cNvPicPr>
          <p:nvPr/>
        </p:nvPicPr>
        <p:blipFill>
          <a:blip r:embed="rId8">
            <a:extLst>
              <a:ext uri="{28A0092B-C50C-407E-A947-70E740481C1C}">
                <a14:useLocalDpi xmlns="" xmlns:a14="http://schemas.microsoft.com/office/drawing/2010/main" val="0"/>
              </a:ext>
            </a:extLst>
          </a:blip>
          <a:stretch>
            <a:fillRect/>
          </a:stretch>
        </p:blipFill>
        <p:spPr>
          <a:xfrm>
            <a:off x="0" y="6742176"/>
            <a:ext cx="9144000" cy="115824"/>
          </a:xfrm>
          <a:prstGeom prst="rect">
            <a:avLst/>
          </a:prstGeom>
        </p:spPr>
      </p:pic>
      <p:pic>
        <p:nvPicPr>
          <p:cNvPr id="3" name="Picture 2" descr="PPT-foot-black.png"/>
          <p:cNvPicPr>
            <a:picLocks noChangeAspect="1"/>
          </p:cNvPicPr>
          <p:nvPr/>
        </p:nvPicPr>
        <p:blipFill>
          <a:blip r:embed="rId8">
            <a:extLst>
              <a:ext uri="{28A0092B-C50C-407E-A947-70E740481C1C}">
                <a14:useLocalDpi xmlns="" xmlns:a14="http://schemas.microsoft.com/office/drawing/2010/main" val="0"/>
              </a:ext>
            </a:extLst>
          </a:blip>
          <a:stretch>
            <a:fillRect/>
          </a:stretch>
        </p:blipFill>
        <p:spPr>
          <a:xfrm>
            <a:off x="0" y="6742176"/>
            <a:ext cx="9144000" cy="115824"/>
          </a:xfrm>
          <a:prstGeom prst="rect">
            <a:avLst/>
          </a:prstGeom>
        </p:spPr>
      </p:pic>
      <p:sp>
        <p:nvSpPr>
          <p:cNvPr id="2" name="Slide Number Placeholder 1"/>
          <p:cNvSpPr>
            <a:spLocks noGrp="1"/>
          </p:cNvSpPr>
          <p:nvPr>
            <p:ph type="sldNum" sz="quarter" idx="4"/>
          </p:nvPr>
        </p:nvSpPr>
        <p:spPr>
          <a:xfrm>
            <a:off x="159407" y="85173"/>
            <a:ext cx="593834" cy="365125"/>
          </a:xfrm>
          <a:prstGeom prst="rect">
            <a:avLst/>
          </a:prstGeom>
        </p:spPr>
        <p:txBody>
          <a:bodyPr vert="horz" lIns="0" tIns="0" rIns="0" bIns="0" rtlCol="0" anchor="t" anchorCtr="0"/>
          <a:lstStyle>
            <a:lvl1pPr algn="l">
              <a:defRPr sz="1200">
                <a:solidFill>
                  <a:schemeClr val="tx1"/>
                </a:solidFill>
                <a:latin typeface="Myriad Pro"/>
              </a:defRPr>
            </a:lvl1pPr>
          </a:lstStyle>
          <a:p>
            <a:fld id="{DBAA2771-CF6D-B247-B5B3-E770E5084676}" type="slidenum">
              <a:rPr lang="en-US" smtClean="0"/>
              <a:pPr/>
              <a:t>‹#›</a:t>
            </a:fld>
            <a:endParaRPr lang="en-US" dirty="0"/>
          </a:p>
        </p:txBody>
      </p:sp>
    </p:spTree>
    <p:extLst>
      <p:ext uri="{BB962C8B-B14F-4D97-AF65-F5344CB8AC3E}">
        <p14:creationId xmlns="" xmlns:p14="http://schemas.microsoft.com/office/powerpoint/2010/main" val="3370872149"/>
      </p:ext>
    </p:extLst>
  </p:cSld>
  <p:clrMap bg1="lt1" tx1="dk1" bg2="lt2" tx2="dk2" accent1="accent1" accent2="accent2" accent3="accent3" accent4="accent4" accent5="accent5" accent6="accent6" hlink="hlink" folHlink="folHlink"/>
  <p:sldLayoutIdLst>
    <p:sldLayoutId id="2147483653" r:id="rId1"/>
    <p:sldLayoutId id="2147483656" r:id="rId2"/>
    <p:sldLayoutId id="2147483662" r:id="rId3"/>
    <p:sldLayoutId id="2147483661" r:id="rId4"/>
    <p:sldLayoutId id="2147483663" r:id="rId5"/>
  </p:sldLayoutIdLst>
  <p:hf hdr="0" ftr="0" dt="0"/>
  <p:txStyles>
    <p:titleStyle>
      <a:lvl1pPr algn="l" defTabSz="457200" rtl="0" eaLnBrk="1" latinLnBrk="0" hangingPunct="1">
        <a:spcBef>
          <a:spcPct val="0"/>
        </a:spcBef>
        <a:buNone/>
        <a:defRPr sz="2400" kern="1200" baseline="0">
          <a:solidFill>
            <a:schemeClr val="tx1"/>
          </a:solidFill>
          <a:latin typeface="CartoGothic Pro 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hyperlink" Target="http://help.schoolwires.com/Page/1482"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wtw@e1b.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help.schoolwires.com/Page/117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help.schoolwires.com/Page/140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nsight.dev.schoolwires.com/HelpAssets/C2Assets/C2Guides/C2AppsBestPractic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hyperlink" Target="http://insight.dev.schoolwires.com/HelpAssets/C2Assets/C2HelpCards/C2AppsPgTypesHC.pdf" TargetMode="External"/><Relationship Id="rId4" Type="http://schemas.openxmlformats.org/officeDocument/2006/relationships/hyperlink" Target="http://insight.dev.schoolwires.com/HelpAssets/C2Assets/C2HelpCards/C2PgAppHC.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wired_blog@schoolwires.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blog.schoolwire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458788" y="5870223"/>
            <a:ext cx="4567237" cy="355600"/>
          </a:xfrm>
        </p:spPr>
        <p:txBody>
          <a:bodyPr/>
          <a:lstStyle/>
          <a:p>
            <a:r>
              <a:rPr lang="en-US" dirty="0" smtClean="0"/>
              <a:t>October 22, 2014		</a:t>
            </a:r>
            <a:endParaRPr lang="en-US" dirty="0"/>
          </a:p>
        </p:txBody>
      </p:sp>
      <p:sp>
        <p:nvSpPr>
          <p:cNvPr id="6" name="Text Placeholder 5"/>
          <p:cNvSpPr>
            <a:spLocks noGrp="1"/>
          </p:cNvSpPr>
          <p:nvPr>
            <p:ph type="body" sz="quarter" idx="11"/>
          </p:nvPr>
        </p:nvSpPr>
        <p:spPr>
          <a:xfrm>
            <a:off x="1485900" y="1209675"/>
            <a:ext cx="5026025" cy="1620837"/>
          </a:xfrm>
        </p:spPr>
        <p:txBody>
          <a:bodyPr>
            <a:normAutofit/>
          </a:bodyPr>
          <a:lstStyle/>
          <a:p>
            <a:endParaRPr lang="en-US" sz="1200" dirty="0" smtClean="0"/>
          </a:p>
          <a:p>
            <a:r>
              <a:rPr lang="en-US" sz="2600" dirty="0" smtClean="0"/>
              <a:t>Schoolwires Updates</a:t>
            </a:r>
          </a:p>
          <a:p>
            <a:pPr>
              <a:tabLst>
                <a:tab pos="1371600" algn="l"/>
              </a:tabLst>
            </a:pPr>
            <a:endParaRPr lang="en-US" sz="1800" i="1" dirty="0" smtClean="0"/>
          </a:p>
          <a:p>
            <a:pPr>
              <a:tabLst>
                <a:tab pos="1371600" algn="l"/>
              </a:tabLst>
            </a:pPr>
            <a:r>
              <a:rPr lang="en-US" sz="1800" i="1" dirty="0" smtClean="0"/>
              <a:t>Vicki Jacobs</a:t>
            </a:r>
            <a:endParaRPr lang="en-US" sz="18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0000" lnSpcReduction="20000"/>
          </a:bodyPr>
          <a:lstStyle/>
          <a:p>
            <a:r>
              <a:rPr lang="en-US" sz="3200" dirty="0" smtClean="0"/>
              <a:t>What’s new with Schoolwires – Help Materials: Updated Share Site - </a:t>
            </a:r>
          </a:p>
          <a:p>
            <a:r>
              <a:rPr lang="en-US" sz="3200" dirty="0" smtClean="0"/>
              <a:t>Help Center (cont’d.)</a:t>
            </a:r>
            <a:endParaRPr lang="en-US" sz="3200" dirty="0"/>
          </a:p>
        </p:txBody>
      </p:sp>
      <p:sp>
        <p:nvSpPr>
          <p:cNvPr id="3" name="Slide Number Placeholder 2"/>
          <p:cNvSpPr>
            <a:spLocks noGrp="1"/>
          </p:cNvSpPr>
          <p:nvPr>
            <p:ph type="sldNum" sz="quarter" idx="4"/>
          </p:nvPr>
        </p:nvSpPr>
        <p:spPr/>
        <p:txBody>
          <a:bodyPr/>
          <a:lstStyle/>
          <a:p>
            <a:fld id="{DBAA2771-CF6D-B247-B5B3-E770E5084676}" type="slidenum">
              <a:rPr lang="en-US" smtClean="0"/>
              <a:pPr/>
              <a:t>10</a:t>
            </a:fld>
            <a:endParaRPr lang="en-US" dirty="0"/>
          </a:p>
        </p:txBody>
      </p:sp>
      <p:pic>
        <p:nvPicPr>
          <p:cNvPr id="8" name="Content Placeholder 5" descr="help center.JPG"/>
          <p:cNvPicPr>
            <a:picLocks noGrp="1" noChangeAspect="1"/>
          </p:cNvPicPr>
          <p:nvPr>
            <p:ph sz="quarter" idx="12"/>
          </p:nvPr>
        </p:nvPicPr>
        <p:blipFill>
          <a:blip r:embed="rId3"/>
          <a:stretch>
            <a:fillRect/>
          </a:stretch>
        </p:blipFill>
        <p:spPr>
          <a:xfrm>
            <a:off x="1343378" y="1399822"/>
            <a:ext cx="6421601" cy="4591577"/>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Autofit/>
          </a:bodyPr>
          <a:lstStyle/>
          <a:p>
            <a:r>
              <a:rPr lang="en-US" sz="2200" dirty="0" smtClean="0"/>
              <a:t>What’s new with Schoolwires – Help Materials: Updated Share site – </a:t>
            </a:r>
            <a:r>
              <a:rPr lang="en-US" sz="2200" dirty="0" err="1" smtClean="0"/>
              <a:t>Curated</a:t>
            </a:r>
            <a:r>
              <a:rPr lang="en-US" sz="2200" dirty="0" smtClean="0"/>
              <a:t> Search</a:t>
            </a:r>
          </a:p>
        </p:txBody>
      </p:sp>
      <p:sp>
        <p:nvSpPr>
          <p:cNvPr id="3" name="Slide Number Placeholder 2"/>
          <p:cNvSpPr>
            <a:spLocks noGrp="1"/>
          </p:cNvSpPr>
          <p:nvPr>
            <p:ph type="sldNum" sz="quarter" idx="4"/>
          </p:nvPr>
        </p:nvSpPr>
        <p:spPr/>
        <p:txBody>
          <a:bodyPr/>
          <a:lstStyle/>
          <a:p>
            <a:fld id="{DBAA2771-CF6D-B247-B5B3-E770E5084676}" type="slidenum">
              <a:rPr lang="en-US" smtClean="0"/>
              <a:pPr/>
              <a:t>11</a:t>
            </a:fld>
            <a:endParaRPr lang="en-US" dirty="0"/>
          </a:p>
        </p:txBody>
      </p:sp>
      <p:sp>
        <p:nvSpPr>
          <p:cNvPr id="5" name="Content Placeholder 4"/>
          <p:cNvSpPr>
            <a:spLocks noGrp="1"/>
          </p:cNvSpPr>
          <p:nvPr>
            <p:ph sz="quarter" idx="12"/>
          </p:nvPr>
        </p:nvSpPr>
        <p:spPr>
          <a:xfrm>
            <a:off x="190500" y="1343025"/>
            <a:ext cx="8763000" cy="4498975"/>
          </a:xfrm>
        </p:spPr>
        <p:txBody>
          <a:bodyPr/>
          <a:lstStyle/>
          <a:p>
            <a:pPr marL="0" indent="0">
              <a:buNone/>
            </a:pPr>
            <a:r>
              <a:rPr lang="en-US" sz="1800" dirty="0" smtClean="0"/>
              <a:t>We would like to introduce you to the </a:t>
            </a:r>
            <a:r>
              <a:rPr lang="en-US" sz="1800" i="1" dirty="0" smtClean="0"/>
              <a:t>Curated Search</a:t>
            </a:r>
            <a:r>
              <a:rPr lang="en-US" sz="1800" dirty="0" smtClean="0"/>
              <a:t>. </a:t>
            </a:r>
          </a:p>
          <a:p>
            <a:pPr marL="0" indent="0">
              <a:buNone/>
            </a:pPr>
            <a:endParaRPr lang="en-US" sz="1800" dirty="0" smtClean="0"/>
          </a:p>
          <a:p>
            <a:pPr marL="0" indent="0">
              <a:buNone/>
            </a:pPr>
            <a:r>
              <a:rPr lang="en-US" sz="1800" dirty="0" smtClean="0"/>
              <a:t>This keyword and context-based search is easily used to find relevant help materials, even when your search criteria is </a:t>
            </a:r>
            <a:r>
              <a:rPr lang="en-US" sz="1800" i="1" dirty="0" smtClean="0"/>
              <a:t>fuzzy</a:t>
            </a:r>
            <a:r>
              <a:rPr lang="en-US" sz="1800" dirty="0" smtClean="0"/>
              <a:t>. </a:t>
            </a:r>
          </a:p>
          <a:p>
            <a:pPr marL="0" indent="0">
              <a:buNone/>
            </a:pPr>
            <a:endParaRPr lang="en-US" sz="1800" dirty="0" smtClean="0"/>
          </a:p>
          <a:p>
            <a:pPr marL="0" indent="0">
              <a:buNone/>
            </a:pPr>
            <a:endParaRPr lang="en-US" sz="1800" dirty="0" smtClean="0"/>
          </a:p>
        </p:txBody>
      </p:sp>
      <p:pic>
        <p:nvPicPr>
          <p:cNvPr id="6" name="Picture 5" descr="curated.JPG"/>
          <p:cNvPicPr>
            <a:picLocks noChangeAspect="1"/>
          </p:cNvPicPr>
          <p:nvPr/>
        </p:nvPicPr>
        <p:blipFill>
          <a:blip r:embed="rId3"/>
          <a:stretch>
            <a:fillRect/>
          </a:stretch>
        </p:blipFill>
        <p:spPr>
          <a:xfrm>
            <a:off x="0" y="2819400"/>
            <a:ext cx="9144000" cy="237870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smtClean="0"/>
              <a:t>What’s new with Schoolwires – Help Materials: Social Media</a:t>
            </a:r>
          </a:p>
        </p:txBody>
      </p:sp>
      <p:sp>
        <p:nvSpPr>
          <p:cNvPr id="3" name="Slide Number Placeholder 2"/>
          <p:cNvSpPr>
            <a:spLocks noGrp="1"/>
          </p:cNvSpPr>
          <p:nvPr>
            <p:ph type="sldNum" sz="quarter" idx="4"/>
          </p:nvPr>
        </p:nvSpPr>
        <p:spPr/>
        <p:txBody>
          <a:bodyPr/>
          <a:lstStyle/>
          <a:p>
            <a:fld id="{DBAA2771-CF6D-B247-B5B3-E770E5084676}" type="slidenum">
              <a:rPr lang="en-US" smtClean="0"/>
              <a:pPr/>
              <a:t>12</a:t>
            </a:fld>
            <a:endParaRPr lang="en-US" dirty="0"/>
          </a:p>
        </p:txBody>
      </p:sp>
      <p:sp>
        <p:nvSpPr>
          <p:cNvPr id="4" name="Content Placeholder 3"/>
          <p:cNvSpPr>
            <a:spLocks noGrp="1"/>
          </p:cNvSpPr>
          <p:nvPr>
            <p:ph sz="quarter" idx="12"/>
          </p:nvPr>
        </p:nvSpPr>
        <p:spPr/>
        <p:txBody>
          <a:bodyPr/>
          <a:lstStyle/>
          <a:p>
            <a:pPr marL="795528" lvl="1" indent="-338328">
              <a:spcBef>
                <a:spcPts val="567"/>
              </a:spcBef>
              <a:spcAft>
                <a:spcPts val="1200"/>
              </a:spcAft>
              <a:buFont typeface="Wingdings" pitchFamily="2" charset="2"/>
              <a:buChar char="§"/>
            </a:pPr>
            <a:r>
              <a:rPr lang="en-US" sz="1800" dirty="0" smtClean="0"/>
              <a:t>Great way for teachers and section editors to find materials and resources</a:t>
            </a:r>
          </a:p>
          <a:p>
            <a:pPr marL="795528" lvl="1" indent="-338328">
              <a:spcBef>
                <a:spcPts val="567"/>
              </a:spcBef>
              <a:spcAft>
                <a:spcPts val="1200"/>
              </a:spcAft>
              <a:buFont typeface="Wingdings" pitchFamily="2" charset="2"/>
              <a:buChar char="§"/>
            </a:pPr>
            <a:r>
              <a:rPr lang="en-US" sz="1800" dirty="0" smtClean="0"/>
              <a:t>Opportunity for conversation with other users</a:t>
            </a:r>
          </a:p>
          <a:p>
            <a:pPr marL="795528" lvl="1" indent="-338328">
              <a:spcBef>
                <a:spcPts val="567"/>
              </a:spcBef>
              <a:spcAft>
                <a:spcPts val="1200"/>
              </a:spcAft>
              <a:buFont typeface="Wingdings" pitchFamily="2" charset="2"/>
              <a:buChar char="§"/>
            </a:pPr>
            <a:r>
              <a:rPr lang="en-US" sz="1800" dirty="0" smtClean="0"/>
              <a:t>Share homepage content highlighted</a:t>
            </a:r>
          </a:p>
          <a:p>
            <a:pPr marL="795528" lvl="1" indent="-338328">
              <a:spcBef>
                <a:spcPts val="567"/>
              </a:spcBef>
              <a:spcAft>
                <a:spcPts val="1200"/>
              </a:spcAft>
              <a:buFont typeface="Wingdings" pitchFamily="2" charset="2"/>
              <a:buChar char="§"/>
            </a:pPr>
            <a:r>
              <a:rPr lang="en-US" sz="1800" dirty="0" smtClean="0"/>
              <a:t>Guides you to featured materials </a:t>
            </a:r>
          </a:p>
          <a:p>
            <a:pPr marL="795528" lvl="1" indent="-338328">
              <a:spcBef>
                <a:spcPts val="567"/>
              </a:spcBef>
              <a:spcAft>
                <a:spcPts val="1200"/>
              </a:spcAft>
              <a:buFont typeface="Wingdings" pitchFamily="2" charset="2"/>
              <a:buChar char="§"/>
            </a:pPr>
            <a:r>
              <a:rPr lang="en-US" sz="1800" dirty="0" smtClean="0"/>
              <a:t>Have fun</a:t>
            </a:r>
          </a:p>
          <a:p>
            <a:pPr marL="795528" lvl="1" indent="-338328">
              <a:spcBef>
                <a:spcPts val="567"/>
              </a:spcBef>
              <a:spcAft>
                <a:spcPts val="1200"/>
              </a:spcAft>
              <a:buNone/>
            </a:pPr>
            <a:endParaRPr lang="en-US" sz="1800" dirty="0" smtClean="0"/>
          </a:p>
        </p:txBody>
      </p:sp>
      <p:pic>
        <p:nvPicPr>
          <p:cNvPr id="5" name="Picture 4" descr="facebook.JPG"/>
          <p:cNvPicPr>
            <a:picLocks noChangeAspect="1"/>
          </p:cNvPicPr>
          <p:nvPr/>
        </p:nvPicPr>
        <p:blipFill>
          <a:blip r:embed="rId3"/>
          <a:srcRect l="4485" r="4611"/>
          <a:stretch>
            <a:fillRect/>
          </a:stretch>
        </p:blipFill>
        <p:spPr>
          <a:xfrm>
            <a:off x="2455204" y="3633573"/>
            <a:ext cx="2414588" cy="2496733"/>
          </a:xfrm>
          <a:prstGeom prst="rect">
            <a:avLst/>
          </a:prstGeom>
        </p:spPr>
      </p:pic>
      <p:pic>
        <p:nvPicPr>
          <p:cNvPr id="6" name="Content Placeholder 5" descr="twitter.JPG"/>
          <p:cNvPicPr>
            <a:picLocks noChangeAspect="1"/>
          </p:cNvPicPr>
          <p:nvPr/>
        </p:nvPicPr>
        <p:blipFill>
          <a:blip r:embed="rId4"/>
          <a:srcRect b="14735"/>
          <a:stretch>
            <a:fillRect/>
          </a:stretch>
        </p:blipFill>
        <p:spPr>
          <a:xfrm>
            <a:off x="5497514" y="2657582"/>
            <a:ext cx="3446461" cy="3270143"/>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19919" y="342282"/>
            <a:ext cx="8680449" cy="665782"/>
          </a:xfrm>
        </p:spPr>
        <p:txBody>
          <a:bodyPr>
            <a:normAutofit/>
          </a:bodyPr>
          <a:lstStyle/>
          <a:p>
            <a:r>
              <a:rPr lang="en-US" dirty="0" smtClean="0"/>
              <a:t>What’s new with Schoolwires – 2.8 Release Highlights</a:t>
            </a:r>
          </a:p>
        </p:txBody>
      </p:sp>
      <p:sp>
        <p:nvSpPr>
          <p:cNvPr id="3" name="Content Placeholder 2"/>
          <p:cNvSpPr>
            <a:spLocks noGrp="1"/>
          </p:cNvSpPr>
          <p:nvPr>
            <p:ph sz="quarter" idx="12"/>
          </p:nvPr>
        </p:nvSpPr>
        <p:spPr>
          <a:xfrm>
            <a:off x="414337" y="1379070"/>
            <a:ext cx="6121930" cy="3147774"/>
          </a:xfrm>
        </p:spPr>
        <p:txBody>
          <a:bodyPr>
            <a:normAutofit/>
          </a:bodyPr>
          <a:lstStyle/>
          <a:p>
            <a:pPr marL="857250" lvl="1" indent="-457200">
              <a:buNone/>
            </a:pPr>
            <a:endParaRPr lang="en-US" b="1" dirty="0" smtClean="0"/>
          </a:p>
          <a:p>
            <a:endParaRPr lang="en-US" dirty="0" smtClean="0"/>
          </a:p>
          <a:p>
            <a:pPr lvl="0">
              <a:buNone/>
            </a:pPr>
            <a:endParaRPr lang="en-US" sz="2000" dirty="0" smtClean="0"/>
          </a:p>
          <a:p>
            <a:pPr lvl="0"/>
            <a:endParaRPr lang="en-US" sz="2000" dirty="0" smtClean="0"/>
          </a:p>
          <a:p>
            <a:pPr lvl="1">
              <a:buFont typeface="Wingdings" pitchFamily="2" charset="2"/>
              <a:buChar char="Ø"/>
            </a:pPr>
            <a:endParaRPr lang="en-US" b="1" dirty="0" smtClean="0"/>
          </a:p>
          <a:p>
            <a:pPr lvl="1">
              <a:buFont typeface="Wingdings" pitchFamily="2" charset="2"/>
              <a:buChar char="Ø"/>
            </a:pPr>
            <a:endParaRPr lang="en-US" sz="2600" b="1" dirty="0" smtClean="0"/>
          </a:p>
          <a:p>
            <a:pPr marL="857250" lvl="1" indent="-457200">
              <a:buNone/>
            </a:pPr>
            <a:endParaRPr lang="en-US" dirty="0"/>
          </a:p>
        </p:txBody>
      </p:sp>
      <p:sp>
        <p:nvSpPr>
          <p:cNvPr id="5" name="Slide Number Placeholder 4"/>
          <p:cNvSpPr>
            <a:spLocks noGrp="1"/>
          </p:cNvSpPr>
          <p:nvPr>
            <p:ph type="sldNum" sz="quarter" idx="4"/>
          </p:nvPr>
        </p:nvSpPr>
        <p:spPr/>
        <p:txBody>
          <a:bodyPr/>
          <a:lstStyle/>
          <a:p>
            <a:fld id="{DBAA2771-CF6D-B247-B5B3-E770E5084676}" type="slidenum">
              <a:rPr lang="en-US" smtClean="0"/>
              <a:pPr/>
              <a:t>13</a:t>
            </a:fld>
            <a:endParaRPr lang="en-US" dirty="0"/>
          </a:p>
        </p:txBody>
      </p:sp>
      <p:sp>
        <p:nvSpPr>
          <p:cNvPr id="7" name="TextBox 6"/>
          <p:cNvSpPr txBox="1"/>
          <p:nvPr/>
        </p:nvSpPr>
        <p:spPr>
          <a:xfrm>
            <a:off x="414337" y="1379070"/>
            <a:ext cx="8266112" cy="4632037"/>
          </a:xfrm>
          <a:prstGeom prst="rect">
            <a:avLst/>
          </a:prstGeom>
          <a:noFill/>
        </p:spPr>
        <p:txBody>
          <a:bodyPr wrap="square" rtlCol="0">
            <a:spAutoFit/>
          </a:bodyPr>
          <a:lstStyle/>
          <a:p>
            <a:r>
              <a:rPr lang="en-US" dirty="0" smtClean="0">
                <a:latin typeface="Myriad Pro" pitchFamily="34" charset="0"/>
              </a:rPr>
              <a:t>Broadcast E Alerts enhancements</a:t>
            </a:r>
          </a:p>
          <a:p>
            <a:pPr lvl="1" indent="-171450">
              <a:buFont typeface="Arial" pitchFamily="34" charset="0"/>
              <a:buChar char="•"/>
            </a:pPr>
            <a:r>
              <a:rPr lang="en-US" dirty="0" smtClean="0">
                <a:latin typeface="Myriad Pro" pitchFamily="34" charset="0"/>
              </a:rPr>
              <a:t>Added Twitter and Announcements as potential communication channels.</a:t>
            </a:r>
          </a:p>
          <a:p>
            <a:pPr lvl="1" indent="-171450">
              <a:buFont typeface="Arial" pitchFamily="34" charset="0"/>
              <a:buChar char="•"/>
            </a:pPr>
            <a:r>
              <a:rPr lang="en-US" dirty="0" smtClean="0">
                <a:latin typeface="Myriad Pro" pitchFamily="34" charset="0"/>
              </a:rPr>
              <a:t>Added the character countdown for text messages.</a:t>
            </a:r>
          </a:p>
          <a:p>
            <a:pPr>
              <a:spcBef>
                <a:spcPts val="600"/>
              </a:spcBef>
            </a:pPr>
            <a:r>
              <a:rPr lang="en-US" dirty="0" smtClean="0">
                <a:latin typeface="Myriad Pro" pitchFamily="34" charset="0"/>
              </a:rPr>
              <a:t>Updated basic text editor in eight apps.</a:t>
            </a:r>
          </a:p>
          <a:p>
            <a:pPr marL="457200" indent="-171450">
              <a:buFont typeface="Arial" pitchFamily="34" charset="0"/>
              <a:buChar char="•"/>
            </a:pPr>
            <a:r>
              <a:rPr lang="en-US" dirty="0" smtClean="0">
                <a:latin typeface="Myriad Pro" pitchFamily="34" charset="0"/>
              </a:rPr>
              <a:t>About Teacher App</a:t>
            </a:r>
          </a:p>
          <a:p>
            <a:pPr marL="457200" indent="-171450">
              <a:buFont typeface="Arial" pitchFamily="34" charset="0"/>
              <a:buChar char="•"/>
            </a:pPr>
            <a:r>
              <a:rPr lang="en-US" dirty="0" smtClean="0">
                <a:latin typeface="Myriad Pro" pitchFamily="34" charset="0"/>
              </a:rPr>
              <a:t> Book List App</a:t>
            </a:r>
          </a:p>
          <a:p>
            <a:pPr marL="457200" indent="-171450">
              <a:buFont typeface="Arial" pitchFamily="34" charset="0"/>
              <a:buChar char="•"/>
            </a:pPr>
            <a:r>
              <a:rPr lang="en-US" dirty="0" smtClean="0">
                <a:latin typeface="Myriad Pro" pitchFamily="34" charset="0"/>
              </a:rPr>
              <a:t> Discussion App</a:t>
            </a:r>
          </a:p>
          <a:p>
            <a:pPr marL="457200" indent="-171450">
              <a:buFont typeface="Arial" pitchFamily="34" charset="0"/>
              <a:buChar char="•"/>
            </a:pPr>
            <a:r>
              <a:rPr lang="en-US" dirty="0" smtClean="0">
                <a:latin typeface="Myriad Pro" pitchFamily="34" charset="0"/>
              </a:rPr>
              <a:t> File Library App</a:t>
            </a:r>
          </a:p>
          <a:p>
            <a:pPr marL="457200" indent="-171450">
              <a:buFont typeface="Arial" pitchFamily="34" charset="0"/>
              <a:buChar char="•"/>
            </a:pPr>
            <a:r>
              <a:rPr lang="en-US" dirty="0" smtClean="0">
                <a:latin typeface="Myriad Pro" pitchFamily="34" charset="0"/>
              </a:rPr>
              <a:t> Link Library App</a:t>
            </a:r>
          </a:p>
          <a:p>
            <a:pPr marL="457200" indent="-171450">
              <a:buFont typeface="Arial" pitchFamily="34" charset="0"/>
              <a:buChar char="•"/>
            </a:pPr>
            <a:r>
              <a:rPr lang="en-US" dirty="0" smtClean="0">
                <a:latin typeface="Myriad Pro" pitchFamily="34" charset="0"/>
              </a:rPr>
              <a:t> Lunch Menu App</a:t>
            </a:r>
          </a:p>
          <a:p>
            <a:pPr marL="457200" indent="-171450">
              <a:buFont typeface="Arial" pitchFamily="34" charset="0"/>
              <a:buChar char="•"/>
            </a:pPr>
            <a:r>
              <a:rPr lang="en-US" dirty="0" smtClean="0">
                <a:latin typeface="Myriad Pro" pitchFamily="34" charset="0"/>
              </a:rPr>
              <a:t> Q &amp;A App</a:t>
            </a:r>
          </a:p>
          <a:p>
            <a:pPr marL="457200" indent="-171450">
              <a:buFont typeface="Arial" pitchFamily="34" charset="0"/>
              <a:buChar char="•"/>
            </a:pPr>
            <a:r>
              <a:rPr lang="en-US" dirty="0" smtClean="0">
                <a:latin typeface="Myriad Pro" pitchFamily="34" charset="0"/>
              </a:rPr>
              <a:t> Wiki App</a:t>
            </a:r>
          </a:p>
          <a:p>
            <a:pPr>
              <a:spcBef>
                <a:spcPts val="600"/>
              </a:spcBef>
              <a:spcAft>
                <a:spcPts val="600"/>
              </a:spcAft>
            </a:pPr>
            <a:r>
              <a:rPr lang="en-US" dirty="0" smtClean="0">
                <a:latin typeface="Myriad Pro" pitchFamily="34" charset="0"/>
              </a:rPr>
              <a:t>Simplified the App Picker used when adding apps to a page.</a:t>
            </a:r>
          </a:p>
          <a:p>
            <a:pPr>
              <a:spcBef>
                <a:spcPts val="600"/>
              </a:spcBef>
              <a:spcAft>
                <a:spcPts val="600"/>
              </a:spcAft>
            </a:pPr>
            <a:r>
              <a:rPr lang="en-US" dirty="0" smtClean="0">
                <a:latin typeface="Myriad Pro" pitchFamily="34" charset="0"/>
              </a:rPr>
              <a:t>Resolved various defects... </a:t>
            </a:r>
            <a:r>
              <a:rPr lang="en-US" i="1" dirty="0" smtClean="0">
                <a:latin typeface="Myriad Pro" pitchFamily="34" charset="0"/>
              </a:rPr>
              <a:t>read the release notes for details.</a:t>
            </a:r>
          </a:p>
          <a:p>
            <a:pPr marL="231775" indent="-231775" algn="ctr"/>
            <a:r>
              <a:rPr lang="en-US" i="1" dirty="0" smtClean="0">
                <a:latin typeface="Myriad Pro" pitchFamily="34" charset="0"/>
                <a:hlinkClick r:id="rId3"/>
              </a:rPr>
              <a:t>2.8 release notes</a:t>
            </a:r>
            <a:r>
              <a:rPr lang="en-US" i="1" dirty="0" smtClean="0">
                <a:latin typeface="Myriad Pro" pitchFamily="34" charset="0"/>
              </a:rPr>
              <a:t> and </a:t>
            </a:r>
            <a:r>
              <a:rPr lang="en-US" i="1" dirty="0" smtClean="0">
                <a:latin typeface="Myriad Pro" pitchFamily="34" charset="0"/>
                <a:hlinkClick r:id="rId3"/>
              </a:rPr>
              <a:t>2.8 release webinar </a:t>
            </a:r>
            <a:r>
              <a:rPr lang="en-US" i="1" dirty="0" smtClean="0">
                <a:latin typeface="Myriad Pro" pitchFamily="34" charset="0"/>
              </a:rPr>
              <a:t> - available on the SHARE site</a:t>
            </a:r>
            <a:endParaRPr lang="en-US" dirty="0">
              <a:latin typeface="Myriad Pro"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pPr lvl="0"/>
            <a:r>
              <a:rPr lang="en-US" dirty="0" smtClean="0"/>
              <a:t>Questions / Comments</a:t>
            </a:r>
          </a:p>
        </p:txBody>
      </p:sp>
      <p:pic>
        <p:nvPicPr>
          <p:cNvPr id="1026" name="Picture 2" descr="C:\Users\marsha.beatty\AppData\Local\Microsoft\Windows\Temporary Internet Files\Content.IE5\C9F18CY6\MC900434859[1].png"/>
          <p:cNvPicPr>
            <a:picLocks noGrp="1" noChangeAspect="1" noChangeArrowheads="1"/>
          </p:cNvPicPr>
          <p:nvPr>
            <p:ph sz="quarter" idx="12"/>
          </p:nvPr>
        </p:nvPicPr>
        <p:blipFill>
          <a:blip r:embed="rId3"/>
          <a:srcRect/>
          <a:stretch>
            <a:fillRect/>
          </a:stretch>
        </p:blipFill>
        <p:spPr bwMode="auto">
          <a:xfrm>
            <a:off x="7385648" y="637558"/>
            <a:ext cx="1463040" cy="1463040"/>
          </a:xfrm>
          <a:prstGeom prst="rect">
            <a:avLst/>
          </a:prstGeom>
          <a:noFill/>
        </p:spPr>
      </p:pic>
      <p:sp>
        <p:nvSpPr>
          <p:cNvPr id="4" name="Slide Number Placeholder 3"/>
          <p:cNvSpPr>
            <a:spLocks noGrp="1"/>
          </p:cNvSpPr>
          <p:nvPr>
            <p:ph type="sldNum" sz="quarter" idx="4"/>
          </p:nvPr>
        </p:nvSpPr>
        <p:spPr/>
        <p:txBody>
          <a:bodyPr/>
          <a:lstStyle/>
          <a:p>
            <a:fld id="{DBAA2771-CF6D-B247-B5B3-E770E5084676}" type="slidenum">
              <a:rPr lang="en-US" smtClean="0"/>
              <a:pPr/>
              <a:t>14</a:t>
            </a:fld>
            <a:endParaRPr lang="en-US" dirty="0"/>
          </a:p>
        </p:txBody>
      </p:sp>
      <p:sp>
        <p:nvSpPr>
          <p:cNvPr id="8" name="TextBox 7"/>
          <p:cNvSpPr txBox="1"/>
          <p:nvPr/>
        </p:nvSpPr>
        <p:spPr>
          <a:xfrm>
            <a:off x="414337" y="2117734"/>
            <a:ext cx="8266112" cy="2092881"/>
          </a:xfrm>
          <a:prstGeom prst="rect">
            <a:avLst/>
          </a:prstGeom>
          <a:noFill/>
        </p:spPr>
        <p:txBody>
          <a:bodyPr wrap="square" rtlCol="0">
            <a:spAutoFit/>
          </a:bodyPr>
          <a:lstStyle/>
          <a:p>
            <a:endParaRPr lang="en-US" sz="2400" dirty="0" smtClean="0">
              <a:latin typeface="Myriad Pro" pitchFamily="34" charset="0"/>
            </a:endParaRPr>
          </a:p>
          <a:p>
            <a:pPr marL="228600">
              <a:spcAft>
                <a:spcPts val="1200"/>
              </a:spcAft>
            </a:pPr>
            <a:r>
              <a:rPr lang="en-US" sz="2400" dirty="0" smtClean="0">
                <a:latin typeface="Myriad Pro" pitchFamily="34" charset="0"/>
              </a:rPr>
              <a:t>Please direct future questions on products, services and features to the WNYRIC Webs That Work team</a:t>
            </a:r>
          </a:p>
          <a:p>
            <a:pPr marL="914400" lvl="1" indent="-228600">
              <a:buFont typeface="Arial" pitchFamily="34" charset="0"/>
              <a:buChar char="•"/>
            </a:pPr>
            <a:r>
              <a:rPr lang="en-US" sz="2400" dirty="0" smtClean="0">
                <a:latin typeface="Myriad Pro" pitchFamily="34" charset="0"/>
                <a:hlinkClick r:id="rId4"/>
              </a:rPr>
              <a:t>wtw@e1b.org</a:t>
            </a:r>
            <a:r>
              <a:rPr lang="en-US" sz="2400" dirty="0" smtClean="0">
                <a:latin typeface="Myriad Pro" pitchFamily="34" charset="0"/>
              </a:rPr>
              <a:t> </a:t>
            </a:r>
          </a:p>
          <a:p>
            <a:pPr marL="914400" lvl="1" indent="-228600">
              <a:buFont typeface="Arial" pitchFamily="34" charset="0"/>
              <a:buChar char="•"/>
            </a:pPr>
            <a:endParaRPr lang="en-US" sz="2400" dirty="0">
              <a:latin typeface="Myriad Pro"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US" dirty="0" smtClean="0"/>
              <a:t>TOPICS</a:t>
            </a:r>
            <a:endParaRPr lang="en-US" dirty="0"/>
          </a:p>
        </p:txBody>
      </p:sp>
      <p:pic>
        <p:nvPicPr>
          <p:cNvPr id="2053" name="Picture 5" descr="C:\Users\marsha.beatty\AppData\Local\Microsoft\Windows\Temporary Internet Files\Content.IE5\VK61LR7T\MC900383516[1].wmf"/>
          <p:cNvPicPr>
            <a:picLocks noChangeAspect="1" noChangeArrowheads="1"/>
          </p:cNvPicPr>
          <p:nvPr/>
        </p:nvPicPr>
        <p:blipFill>
          <a:blip r:embed="rId3"/>
          <a:srcRect/>
          <a:stretch>
            <a:fillRect/>
          </a:stretch>
        </p:blipFill>
        <p:spPr bwMode="auto">
          <a:xfrm>
            <a:off x="7384734" y="474053"/>
            <a:ext cx="1463954" cy="1826057"/>
          </a:xfrm>
          <a:prstGeom prst="rect">
            <a:avLst/>
          </a:prstGeom>
          <a:noFill/>
        </p:spPr>
      </p:pic>
      <p:sp>
        <p:nvSpPr>
          <p:cNvPr id="5" name="Slide Number Placeholder 4"/>
          <p:cNvSpPr>
            <a:spLocks noGrp="1"/>
          </p:cNvSpPr>
          <p:nvPr>
            <p:ph type="sldNum" sz="quarter" idx="4"/>
          </p:nvPr>
        </p:nvSpPr>
        <p:spPr/>
        <p:txBody>
          <a:bodyPr/>
          <a:lstStyle/>
          <a:p>
            <a:fld id="{DBAA2771-CF6D-B247-B5B3-E770E5084676}" type="slidenum">
              <a:rPr lang="en-US" smtClean="0"/>
              <a:pPr/>
              <a:t>2</a:t>
            </a:fld>
            <a:endParaRPr lang="en-US" dirty="0"/>
          </a:p>
        </p:txBody>
      </p:sp>
      <p:sp>
        <p:nvSpPr>
          <p:cNvPr id="8" name="Content Placeholder 2"/>
          <p:cNvSpPr>
            <a:spLocks noGrp="1"/>
          </p:cNvSpPr>
          <p:nvPr>
            <p:ph sz="quarter" idx="12"/>
          </p:nvPr>
        </p:nvSpPr>
        <p:spPr>
          <a:xfrm>
            <a:off x="877181" y="1783645"/>
            <a:ext cx="6507554" cy="3188406"/>
          </a:xfrm>
        </p:spPr>
        <p:txBody>
          <a:bodyPr>
            <a:normAutofit fontScale="92500" lnSpcReduction="10000"/>
          </a:bodyPr>
          <a:lstStyle/>
          <a:p>
            <a:pPr marL="857250" lvl="1" indent="-457200">
              <a:buNone/>
            </a:pPr>
            <a:endParaRPr lang="en-US" sz="1800" b="1" dirty="0" smtClean="0"/>
          </a:p>
          <a:p>
            <a:pPr marL="457200" lvl="0" indent="-457200">
              <a:buFont typeface="Arial" pitchFamily="34" charset="0"/>
              <a:buChar char="•"/>
            </a:pPr>
            <a:r>
              <a:rPr lang="en-US" sz="1800" dirty="0" smtClean="0"/>
              <a:t>Centricity2 2.6 Release Highlights</a:t>
            </a:r>
          </a:p>
          <a:p>
            <a:pPr marL="457200" lvl="0" indent="-457200">
              <a:buFont typeface="Arial" pitchFamily="34" charset="0"/>
              <a:buChar char="•"/>
            </a:pPr>
            <a:r>
              <a:rPr lang="en-US" sz="1800" dirty="0" smtClean="0"/>
              <a:t>Centricity2 2.7 Release Highlights</a:t>
            </a:r>
          </a:p>
          <a:p>
            <a:pPr marL="457200" indent="-457200">
              <a:buFont typeface="Arial" pitchFamily="34" charset="0"/>
              <a:buChar char="•"/>
            </a:pPr>
            <a:r>
              <a:rPr lang="en-US" sz="1800" dirty="0" smtClean="0"/>
              <a:t>What’s new with Schoolwires</a:t>
            </a:r>
          </a:p>
          <a:p>
            <a:pPr marL="857250" lvl="1" indent="-457200">
              <a:buFont typeface="Wingdings" pitchFamily="2" charset="2"/>
              <a:buChar char="ü"/>
            </a:pPr>
            <a:r>
              <a:rPr lang="en-US" sz="1800" dirty="0" smtClean="0"/>
              <a:t>Schoolwires Blog</a:t>
            </a:r>
          </a:p>
          <a:p>
            <a:pPr marL="857250" lvl="1" indent="-457200">
              <a:buFont typeface="Wingdings" pitchFamily="2" charset="2"/>
              <a:buChar char="ü"/>
            </a:pPr>
            <a:r>
              <a:rPr lang="en-US" sz="1800" dirty="0" smtClean="0"/>
              <a:t>Help Materials</a:t>
            </a:r>
          </a:p>
          <a:p>
            <a:pPr marL="1257300" lvl="2" indent="-457200">
              <a:buFont typeface="Wingdings" pitchFamily="2" charset="2"/>
              <a:buChar char="ü"/>
            </a:pPr>
            <a:r>
              <a:rPr lang="en-US" sz="1800" dirty="0" smtClean="0"/>
              <a:t>Updated Share Site</a:t>
            </a:r>
          </a:p>
          <a:p>
            <a:pPr marL="1714500" lvl="3" indent="-457200">
              <a:buFont typeface="Wingdings" pitchFamily="2" charset="2"/>
              <a:buChar char="ü"/>
            </a:pPr>
            <a:r>
              <a:rPr lang="en-US" sz="1800" dirty="0" smtClean="0"/>
              <a:t>Help Center</a:t>
            </a:r>
          </a:p>
          <a:p>
            <a:pPr marL="1714500" lvl="3" indent="-457200">
              <a:buFont typeface="Wingdings" pitchFamily="2" charset="2"/>
              <a:buChar char="ü"/>
            </a:pPr>
            <a:r>
              <a:rPr lang="en-US" sz="1800" dirty="0" err="1" smtClean="0"/>
              <a:t>Curated</a:t>
            </a:r>
            <a:r>
              <a:rPr lang="en-US" sz="1800" dirty="0" smtClean="0"/>
              <a:t> Search</a:t>
            </a:r>
          </a:p>
          <a:p>
            <a:pPr marL="1257300" lvl="2" indent="-457200">
              <a:buFont typeface="Wingdings" pitchFamily="2" charset="2"/>
              <a:buChar char="ü"/>
            </a:pPr>
            <a:r>
              <a:rPr lang="en-US" sz="1800" dirty="0" smtClean="0"/>
              <a:t>Social Media</a:t>
            </a:r>
          </a:p>
          <a:p>
            <a:pPr marL="857250" lvl="1" indent="-457200">
              <a:buFont typeface="Wingdings" pitchFamily="2" charset="2"/>
              <a:buChar char="ü"/>
            </a:pPr>
            <a:r>
              <a:rPr lang="en-US" sz="1800" dirty="0" smtClean="0"/>
              <a:t>Centricity2 2.8 Release Highlights</a:t>
            </a:r>
          </a:p>
          <a:p>
            <a:pPr lvl="0"/>
            <a:endParaRPr lang="en-US" sz="1800" dirty="0" smtClean="0"/>
          </a:p>
          <a:p>
            <a:pPr lvl="1">
              <a:buFont typeface="Wingdings" pitchFamily="2" charset="2"/>
              <a:buChar char="Ø"/>
            </a:pPr>
            <a:endParaRPr lang="en-US" sz="1800" b="1" dirty="0" smtClean="0"/>
          </a:p>
          <a:p>
            <a:pPr lvl="1">
              <a:buFont typeface="Wingdings" pitchFamily="2" charset="2"/>
              <a:buChar char="Ø"/>
            </a:pPr>
            <a:endParaRPr lang="en-US" sz="1800" b="1" dirty="0" smtClean="0"/>
          </a:p>
          <a:p>
            <a:pPr marL="857250" lvl="1" indent="-457200">
              <a:buNone/>
            </a:pP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US" dirty="0" smtClean="0"/>
              <a:t>Centricity2 2.6 Release Highlights</a:t>
            </a:r>
            <a:endParaRPr lang="en-US" dirty="0"/>
          </a:p>
        </p:txBody>
      </p:sp>
      <p:sp>
        <p:nvSpPr>
          <p:cNvPr id="5" name="Slide Number Placeholder 4"/>
          <p:cNvSpPr>
            <a:spLocks noGrp="1"/>
          </p:cNvSpPr>
          <p:nvPr>
            <p:ph type="sldNum" sz="quarter" idx="4"/>
          </p:nvPr>
        </p:nvSpPr>
        <p:spPr/>
        <p:txBody>
          <a:bodyPr/>
          <a:lstStyle/>
          <a:p>
            <a:fld id="{DBAA2771-CF6D-B247-B5B3-E770E5084676}" type="slidenum">
              <a:rPr lang="en-US" smtClean="0"/>
              <a:pPr/>
              <a:t>3</a:t>
            </a:fld>
            <a:endParaRPr lang="en-US" dirty="0"/>
          </a:p>
        </p:txBody>
      </p:sp>
      <p:sp>
        <p:nvSpPr>
          <p:cNvPr id="9" name="TextBox 8"/>
          <p:cNvSpPr txBox="1"/>
          <p:nvPr/>
        </p:nvSpPr>
        <p:spPr>
          <a:xfrm>
            <a:off x="414337" y="1623395"/>
            <a:ext cx="8266112" cy="3924151"/>
          </a:xfrm>
          <a:prstGeom prst="rect">
            <a:avLst/>
          </a:prstGeom>
          <a:noFill/>
        </p:spPr>
        <p:txBody>
          <a:bodyPr wrap="square" rtlCol="0">
            <a:spAutoFit/>
          </a:bodyPr>
          <a:lstStyle/>
          <a:p>
            <a:pPr lvl="1"/>
            <a:endParaRPr lang="en-US" dirty="0" smtClean="0">
              <a:latin typeface="Myriad Pro" pitchFamily="34" charset="0"/>
            </a:endParaRPr>
          </a:p>
          <a:p>
            <a:pPr marL="231775" indent="-231775">
              <a:buFont typeface="Wingdings" pitchFamily="2" charset="2"/>
              <a:buChar char="q"/>
            </a:pPr>
            <a:r>
              <a:rPr lang="en-US" dirty="0" smtClean="0">
                <a:latin typeface="Myriad Pro" pitchFamily="34" charset="0"/>
              </a:rPr>
              <a:t>New mobile friendly features for Centricity2.</a:t>
            </a:r>
          </a:p>
          <a:p>
            <a:pPr marL="688975" lvl="1" indent="-231775">
              <a:buFont typeface="Wingdings" pitchFamily="2" charset="2"/>
              <a:buChar char="§"/>
            </a:pPr>
            <a:r>
              <a:rPr lang="en-US" dirty="0" smtClean="0">
                <a:latin typeface="Myriad Pro" pitchFamily="34" charset="0"/>
              </a:rPr>
              <a:t>New Gallery Type of ‘JavaScript’</a:t>
            </a:r>
          </a:p>
          <a:p>
            <a:pPr marL="688975" lvl="1" indent="-231775">
              <a:buFont typeface="Wingdings" pitchFamily="2" charset="2"/>
              <a:buChar char="§"/>
            </a:pPr>
            <a:r>
              <a:rPr lang="en-US" dirty="0" smtClean="0">
                <a:latin typeface="Myriad Pro" pitchFamily="34" charset="0"/>
              </a:rPr>
              <a:t>Content Browser displays as an off-canvas menu</a:t>
            </a:r>
          </a:p>
          <a:p>
            <a:pPr marL="231775" indent="-231775">
              <a:spcBef>
                <a:spcPts val="600"/>
              </a:spcBef>
              <a:buFont typeface="Wingdings" pitchFamily="2" charset="2"/>
              <a:buChar char="q"/>
            </a:pPr>
            <a:r>
              <a:rPr lang="en-US" dirty="0" smtClean="0">
                <a:latin typeface="Myriad Pro" pitchFamily="34" charset="0"/>
              </a:rPr>
              <a:t>New password strength indicator in self-registration, edit account on the end-user website and add a new user and reset password in Site Manager.</a:t>
            </a:r>
          </a:p>
          <a:p>
            <a:pPr marL="231775" indent="-231775">
              <a:spcBef>
                <a:spcPts val="600"/>
              </a:spcBef>
              <a:buFont typeface="Wingdings" pitchFamily="2" charset="2"/>
              <a:buChar char="q"/>
            </a:pPr>
            <a:r>
              <a:rPr lang="en-US" dirty="0" smtClean="0">
                <a:latin typeface="Myriad Pro" pitchFamily="34" charset="0"/>
              </a:rPr>
              <a:t>Resolution of various defects, including those related to the calendar, end-user website, security and performance… </a:t>
            </a:r>
            <a:r>
              <a:rPr lang="en-US" i="1" dirty="0" smtClean="0">
                <a:latin typeface="Myriad Pro" pitchFamily="34" charset="0"/>
              </a:rPr>
              <a:t>read the release notes for details.</a:t>
            </a:r>
          </a:p>
          <a:p>
            <a:pPr marL="231775" indent="-231775">
              <a:spcBef>
                <a:spcPts val="600"/>
              </a:spcBef>
              <a:buFont typeface="Wingdings" pitchFamily="2" charset="2"/>
              <a:buChar char="q"/>
            </a:pPr>
            <a:endParaRPr lang="en-US" i="1" dirty="0" smtClean="0">
              <a:latin typeface="Myriad Pro" pitchFamily="34" charset="0"/>
            </a:endParaRPr>
          </a:p>
          <a:p>
            <a:pPr marL="231775" indent="-231775">
              <a:buFont typeface="Wingdings" pitchFamily="2" charset="2"/>
              <a:buChar char="q"/>
            </a:pPr>
            <a:endParaRPr lang="en-US" i="1" dirty="0" smtClean="0">
              <a:latin typeface="Myriad Pro" pitchFamily="34" charset="0"/>
            </a:endParaRPr>
          </a:p>
          <a:p>
            <a:pPr marL="231775" indent="-231775" algn="ctr"/>
            <a:r>
              <a:rPr lang="en-US" i="1" dirty="0" smtClean="0">
                <a:latin typeface="Myriad Pro" pitchFamily="34" charset="0"/>
                <a:hlinkClick r:id="rId3"/>
              </a:rPr>
              <a:t>2.6 release notes </a:t>
            </a:r>
            <a:r>
              <a:rPr lang="en-US" i="1" dirty="0" smtClean="0">
                <a:latin typeface="Myriad Pro" pitchFamily="34" charset="0"/>
              </a:rPr>
              <a:t> – available on the SHARE site</a:t>
            </a:r>
            <a:br>
              <a:rPr lang="en-US" i="1" dirty="0" smtClean="0">
                <a:latin typeface="Myriad Pro" pitchFamily="34" charset="0"/>
              </a:rPr>
            </a:br>
            <a:endParaRPr lang="en-US" i="1" dirty="0" smtClean="0">
              <a:latin typeface="Myriad Pro" pitchFamily="34" charset="0"/>
            </a:endParaRPr>
          </a:p>
          <a:p>
            <a:endParaRPr lang="en-US" dirty="0">
              <a:latin typeface="Myriad Pro"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US" dirty="0" smtClean="0"/>
              <a:t>Centricity2 2.7 Release Highlights</a:t>
            </a:r>
            <a:endParaRPr lang="en-US" dirty="0"/>
          </a:p>
        </p:txBody>
      </p:sp>
      <p:sp>
        <p:nvSpPr>
          <p:cNvPr id="3" name="Content Placeholder 2"/>
          <p:cNvSpPr>
            <a:spLocks noGrp="1"/>
          </p:cNvSpPr>
          <p:nvPr>
            <p:ph sz="quarter" idx="12"/>
          </p:nvPr>
        </p:nvSpPr>
        <p:spPr>
          <a:xfrm>
            <a:off x="414337" y="1379070"/>
            <a:ext cx="6121930" cy="3147774"/>
          </a:xfrm>
        </p:spPr>
        <p:txBody>
          <a:bodyPr>
            <a:normAutofit/>
          </a:bodyPr>
          <a:lstStyle/>
          <a:p>
            <a:pPr marL="857250" lvl="1" indent="-457200">
              <a:buNone/>
            </a:pPr>
            <a:endParaRPr lang="en-US" b="1" dirty="0" smtClean="0"/>
          </a:p>
          <a:p>
            <a:endParaRPr lang="en-US" dirty="0" smtClean="0"/>
          </a:p>
          <a:p>
            <a:pPr lvl="0">
              <a:buNone/>
            </a:pPr>
            <a:endParaRPr lang="en-US" sz="2000" dirty="0" smtClean="0"/>
          </a:p>
          <a:p>
            <a:pPr lvl="0"/>
            <a:endParaRPr lang="en-US" sz="2000" dirty="0" smtClean="0"/>
          </a:p>
          <a:p>
            <a:pPr lvl="1">
              <a:buFont typeface="Wingdings" pitchFamily="2" charset="2"/>
              <a:buChar char="Ø"/>
            </a:pPr>
            <a:endParaRPr lang="en-US" b="1" dirty="0" smtClean="0"/>
          </a:p>
          <a:p>
            <a:pPr lvl="1">
              <a:buFont typeface="Wingdings" pitchFamily="2" charset="2"/>
              <a:buChar char="Ø"/>
            </a:pPr>
            <a:endParaRPr lang="en-US" sz="2600" b="1" dirty="0" smtClean="0"/>
          </a:p>
          <a:p>
            <a:pPr marL="857250" lvl="1" indent="-457200">
              <a:buNone/>
            </a:pPr>
            <a:endParaRPr lang="en-US" dirty="0"/>
          </a:p>
        </p:txBody>
      </p:sp>
      <p:sp>
        <p:nvSpPr>
          <p:cNvPr id="5" name="Slide Number Placeholder 4"/>
          <p:cNvSpPr>
            <a:spLocks noGrp="1"/>
          </p:cNvSpPr>
          <p:nvPr>
            <p:ph type="sldNum" sz="quarter" idx="4"/>
          </p:nvPr>
        </p:nvSpPr>
        <p:spPr/>
        <p:txBody>
          <a:bodyPr/>
          <a:lstStyle/>
          <a:p>
            <a:fld id="{DBAA2771-CF6D-B247-B5B3-E770E5084676}" type="slidenum">
              <a:rPr lang="en-US" smtClean="0"/>
              <a:pPr/>
              <a:t>4</a:t>
            </a:fld>
            <a:endParaRPr lang="en-US" dirty="0"/>
          </a:p>
        </p:txBody>
      </p:sp>
      <p:sp>
        <p:nvSpPr>
          <p:cNvPr id="7" name="TextBox 6"/>
          <p:cNvSpPr txBox="1"/>
          <p:nvPr/>
        </p:nvSpPr>
        <p:spPr>
          <a:xfrm>
            <a:off x="257174" y="1379070"/>
            <a:ext cx="8886825" cy="4478149"/>
          </a:xfrm>
          <a:prstGeom prst="rect">
            <a:avLst/>
          </a:prstGeom>
          <a:noFill/>
        </p:spPr>
        <p:txBody>
          <a:bodyPr wrap="square" rtlCol="0">
            <a:spAutoFit/>
          </a:bodyPr>
          <a:lstStyle/>
          <a:p>
            <a:pPr marL="342900" indent="-342900">
              <a:spcAft>
                <a:spcPts val="300"/>
              </a:spcAft>
              <a:buFont typeface="Wingdings" pitchFamily="2" charset="2"/>
              <a:buChar char="q"/>
            </a:pPr>
            <a:r>
              <a:rPr lang="en-US" dirty="0" smtClean="0">
                <a:latin typeface="Myriad Pro" pitchFamily="34" charset="0"/>
              </a:rPr>
              <a:t>Contains three new adaptive apps: Heading, Content, Image</a:t>
            </a:r>
          </a:p>
          <a:p>
            <a:pPr marL="342900" indent="-342900">
              <a:spcAft>
                <a:spcPts val="300"/>
              </a:spcAft>
              <a:buFont typeface="Wingdings" pitchFamily="2" charset="2"/>
              <a:buChar char="q"/>
            </a:pPr>
            <a:r>
              <a:rPr lang="en-US" dirty="0" smtClean="0">
                <a:latin typeface="Myriad Pro" pitchFamily="34" charset="0"/>
              </a:rPr>
              <a:t>Contains two new page types: Blank &amp; Basic (contains three new adaptive apps)</a:t>
            </a:r>
          </a:p>
          <a:p>
            <a:pPr marL="342900" indent="-342900">
              <a:buFont typeface="Wingdings" pitchFamily="2" charset="2"/>
              <a:buChar char="q"/>
            </a:pPr>
            <a:r>
              <a:rPr lang="en-US" dirty="0" smtClean="0">
                <a:latin typeface="Myriad Pro" pitchFamily="34" charset="0"/>
              </a:rPr>
              <a:t>Contains two updated page types:</a:t>
            </a:r>
          </a:p>
          <a:p>
            <a:pPr marL="682625" lvl="1" indent="-225425">
              <a:buFont typeface="Wingdings" pitchFamily="2" charset="2"/>
              <a:buChar char="ü"/>
            </a:pPr>
            <a:r>
              <a:rPr lang="en-US" dirty="0" smtClean="0">
                <a:latin typeface="Myriad Pro" pitchFamily="34" charset="0"/>
              </a:rPr>
              <a:t>Teacher Homepage - Heading, Content, Announcements &amp; Upcoming Events Apps</a:t>
            </a:r>
          </a:p>
          <a:p>
            <a:pPr marL="682625" lvl="1" indent="-225425">
              <a:spcAft>
                <a:spcPts val="300"/>
              </a:spcAft>
              <a:buFont typeface="Wingdings" pitchFamily="2" charset="2"/>
              <a:buChar char="ü"/>
            </a:pPr>
            <a:r>
              <a:rPr lang="en-US" dirty="0" smtClean="0">
                <a:latin typeface="Myriad Pro" pitchFamily="34" charset="0"/>
              </a:rPr>
              <a:t>Department Homepage - Heading, </a:t>
            </a:r>
            <a:r>
              <a:rPr lang="en-US" i="1" dirty="0" smtClean="0">
                <a:latin typeface="Myriad Pro" pitchFamily="34" charset="0"/>
              </a:rPr>
              <a:t>Welcome</a:t>
            </a:r>
            <a:r>
              <a:rPr lang="en-US" dirty="0" smtClean="0">
                <a:latin typeface="Myriad Pro" pitchFamily="34" charset="0"/>
              </a:rPr>
              <a:t> {Content}, </a:t>
            </a:r>
            <a:r>
              <a:rPr lang="en-US" i="1" dirty="0" smtClean="0">
                <a:latin typeface="Myriad Pro" pitchFamily="34" charset="0"/>
              </a:rPr>
              <a:t>Contact Us {</a:t>
            </a:r>
            <a:r>
              <a:rPr lang="en-US" dirty="0" smtClean="0">
                <a:latin typeface="Myriad Pro" pitchFamily="34" charset="0"/>
              </a:rPr>
              <a:t>Content} &amp; Link Library Apps</a:t>
            </a:r>
          </a:p>
          <a:p>
            <a:pPr marL="342900" indent="-342900">
              <a:spcAft>
                <a:spcPts val="300"/>
              </a:spcAft>
              <a:buFont typeface="Wingdings" pitchFamily="2" charset="2"/>
              <a:buChar char="q"/>
            </a:pPr>
            <a:r>
              <a:rPr lang="en-US" dirty="0" smtClean="0">
                <a:latin typeface="Myriad Pro" pitchFamily="34" charset="0"/>
              </a:rPr>
              <a:t>Enhanced the user experience for Broadcast E-Alerts &amp; added push notifications that work with your Mobile Communications App if your district has one.</a:t>
            </a:r>
          </a:p>
          <a:p>
            <a:pPr marL="342900" indent="-342900">
              <a:buFont typeface="Wingdings" pitchFamily="2" charset="2"/>
              <a:buChar char="q"/>
            </a:pPr>
            <a:r>
              <a:rPr lang="en-US" dirty="0" smtClean="0">
                <a:latin typeface="Myriad Pro" pitchFamily="34" charset="0"/>
              </a:rPr>
              <a:t>Premium Video App makes its debut with this release of Centricity2. </a:t>
            </a:r>
          </a:p>
          <a:p>
            <a:pPr marL="682625" lvl="1" indent="-225425">
              <a:spcAft>
                <a:spcPts val="300"/>
              </a:spcAft>
              <a:buFont typeface="Wingdings" pitchFamily="2" charset="2"/>
              <a:buChar char="ü"/>
            </a:pPr>
            <a:r>
              <a:rPr lang="en-US" dirty="0" smtClean="0">
                <a:latin typeface="Myriad Pro" pitchFamily="34" charset="0"/>
              </a:rPr>
              <a:t> Available for an additional fee.</a:t>
            </a:r>
          </a:p>
          <a:p>
            <a:pPr marL="342900" indent="-342900">
              <a:spcAft>
                <a:spcPts val="300"/>
              </a:spcAft>
              <a:buFont typeface="Wingdings" pitchFamily="2" charset="2"/>
              <a:buChar char="q"/>
            </a:pPr>
            <a:r>
              <a:rPr lang="en-US" dirty="0" smtClean="0">
                <a:latin typeface="Myriad Pro" pitchFamily="34" charset="0"/>
              </a:rPr>
              <a:t>Added Chrome &amp; IE11 Site Manager support with this release.</a:t>
            </a:r>
          </a:p>
          <a:p>
            <a:pPr marL="342900" indent="-342900">
              <a:buFont typeface="Wingdings" pitchFamily="2" charset="2"/>
              <a:buChar char="q"/>
            </a:pPr>
            <a:r>
              <a:rPr lang="en-US" dirty="0" smtClean="0">
                <a:latin typeface="Myriad Pro" pitchFamily="34" charset="0"/>
              </a:rPr>
              <a:t>Resolved various defects... </a:t>
            </a:r>
            <a:r>
              <a:rPr lang="en-US" i="1" dirty="0" smtClean="0">
                <a:latin typeface="Myriad Pro" pitchFamily="34" charset="0"/>
              </a:rPr>
              <a:t>read the release notes for details.</a:t>
            </a:r>
          </a:p>
          <a:p>
            <a:pPr marL="231775" indent="-231775">
              <a:buFont typeface="Wingdings" pitchFamily="2" charset="2"/>
              <a:buChar char="q"/>
            </a:pPr>
            <a:endParaRPr lang="en-US" i="1" dirty="0" smtClean="0">
              <a:latin typeface="Myriad Pro" pitchFamily="34" charset="0"/>
            </a:endParaRPr>
          </a:p>
          <a:p>
            <a:pPr marL="231775" indent="-231775" algn="ctr"/>
            <a:r>
              <a:rPr lang="en-US" i="1" dirty="0" smtClean="0">
                <a:latin typeface="Myriad Pro" pitchFamily="34" charset="0"/>
                <a:hlinkClick r:id="rId3"/>
              </a:rPr>
              <a:t>2.7 release notes</a:t>
            </a:r>
            <a:r>
              <a:rPr lang="en-US" i="1" dirty="0" smtClean="0">
                <a:latin typeface="Myriad Pro" pitchFamily="34" charset="0"/>
              </a:rPr>
              <a:t> and </a:t>
            </a:r>
            <a:r>
              <a:rPr lang="en-US" i="1" dirty="0" smtClean="0">
                <a:latin typeface="Myriad Pro" pitchFamily="34" charset="0"/>
                <a:hlinkClick r:id="rId3"/>
              </a:rPr>
              <a:t>2.7 release webinar </a:t>
            </a:r>
            <a:r>
              <a:rPr lang="en-US" i="1" dirty="0" smtClean="0">
                <a:latin typeface="Myriad Pro" pitchFamily="34" charset="0"/>
              </a:rPr>
              <a:t> - available on the SHARE site </a:t>
            </a:r>
            <a:r>
              <a:rPr lang="en-US" dirty="0" smtClean="0">
                <a:latin typeface="Myriad Pro" pitchFamily="34" charset="0"/>
              </a:rPr>
              <a:t/>
            </a:r>
            <a:br>
              <a:rPr lang="en-US" dirty="0" smtClean="0">
                <a:latin typeface="Myriad Pro" pitchFamily="34" charset="0"/>
              </a:rPr>
            </a:br>
            <a:endParaRPr lang="en-US" dirty="0" smtClean="0">
              <a:latin typeface="Myriad Pro"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Helpful Information</a:t>
            </a:r>
            <a:endParaRPr lang="en-US" dirty="0"/>
          </a:p>
        </p:txBody>
      </p:sp>
      <p:sp>
        <p:nvSpPr>
          <p:cNvPr id="3" name="Slide Number Placeholder 2"/>
          <p:cNvSpPr>
            <a:spLocks noGrp="1"/>
          </p:cNvSpPr>
          <p:nvPr>
            <p:ph type="sldNum" sz="quarter" idx="4"/>
          </p:nvPr>
        </p:nvSpPr>
        <p:spPr/>
        <p:txBody>
          <a:bodyPr/>
          <a:lstStyle/>
          <a:p>
            <a:fld id="{DBAA2771-CF6D-B247-B5B3-E770E5084676}" type="slidenum">
              <a:rPr lang="en-US" smtClean="0"/>
              <a:pPr/>
              <a:t>5</a:t>
            </a:fld>
            <a:endParaRPr lang="en-US" dirty="0"/>
          </a:p>
        </p:txBody>
      </p:sp>
      <p:sp>
        <p:nvSpPr>
          <p:cNvPr id="4" name="Content Placeholder 3"/>
          <p:cNvSpPr>
            <a:spLocks noGrp="1"/>
          </p:cNvSpPr>
          <p:nvPr>
            <p:ph sz="quarter" idx="12"/>
          </p:nvPr>
        </p:nvSpPr>
        <p:spPr>
          <a:xfrm>
            <a:off x="257174" y="1314450"/>
            <a:ext cx="8601075" cy="4527550"/>
          </a:xfrm>
        </p:spPr>
        <p:txBody>
          <a:bodyPr/>
          <a:lstStyle/>
          <a:p>
            <a:pPr>
              <a:buNone/>
            </a:pPr>
            <a:r>
              <a:rPr lang="en-US" sz="1800" b="1" i="1" dirty="0" smtClean="0"/>
              <a:t>Visitors to your website are looking for information. They want it on their…</a:t>
            </a:r>
          </a:p>
          <a:p>
            <a:pPr marL="457200" indent="0">
              <a:buNone/>
            </a:pPr>
            <a:r>
              <a:rPr lang="en-US" sz="1800" dirty="0" smtClean="0"/>
              <a:t>desktops     |     laptops     |     tablets     |     </a:t>
            </a:r>
            <a:r>
              <a:rPr lang="en-US" sz="1800" dirty="0" err="1" smtClean="0"/>
              <a:t>smartphones</a:t>
            </a:r>
            <a:endParaRPr lang="en-US" sz="1800" dirty="0" smtClean="0"/>
          </a:p>
          <a:p>
            <a:pPr marL="0" indent="0">
              <a:spcBef>
                <a:spcPts val="1200"/>
              </a:spcBef>
              <a:buNone/>
            </a:pPr>
            <a:r>
              <a:rPr lang="en-US" sz="1800" dirty="0" smtClean="0"/>
              <a:t>So you need your content (information) – to be adaptive. Your content should display easily and effectively on any device or screen—with minimal pinching and zooming.</a:t>
            </a:r>
          </a:p>
          <a:p>
            <a:pPr marL="0" lvl="1" indent="0">
              <a:spcBef>
                <a:spcPts val="1200"/>
              </a:spcBef>
              <a:buNone/>
            </a:pPr>
            <a:r>
              <a:rPr lang="en-US" sz="1800" dirty="0" smtClean="0"/>
              <a:t>Remember that some page layouts are better suited for certain apps or combinations of apps than others. </a:t>
            </a:r>
          </a:p>
          <a:p>
            <a:pPr marL="457200" lvl="1" indent="-457200">
              <a:buNone/>
            </a:pPr>
            <a:r>
              <a:rPr lang="en-US" sz="1800" dirty="0" smtClean="0"/>
              <a:t>	</a:t>
            </a:r>
            <a:r>
              <a:rPr lang="en-US" sz="1800" i="1" dirty="0" smtClean="0"/>
              <a:t>This document  includes a chart illustrating our layout and app recommendations. </a:t>
            </a:r>
            <a:r>
              <a:rPr lang="en-US" sz="1800" dirty="0" smtClean="0"/>
              <a:t> </a:t>
            </a:r>
            <a:r>
              <a:rPr lang="en-US" sz="1800" dirty="0" smtClean="0">
                <a:hlinkClick r:id="rId3"/>
              </a:rPr>
              <a:t>Best Practices for Apps on Pages</a:t>
            </a:r>
            <a:endParaRPr lang="en-US" sz="1800" dirty="0" smtClean="0"/>
          </a:p>
          <a:p>
            <a:pPr>
              <a:spcBef>
                <a:spcPts val="1200"/>
              </a:spcBef>
              <a:buNone/>
            </a:pPr>
            <a:r>
              <a:rPr lang="en-US" sz="1800" dirty="0" smtClean="0"/>
              <a:t>Other documentation that is helpful…on ‘How Do I’ tab </a:t>
            </a:r>
          </a:p>
          <a:p>
            <a:pPr lvl="1">
              <a:buFont typeface="Wingdings" pitchFamily="2" charset="2"/>
              <a:buChar char="v"/>
            </a:pPr>
            <a:r>
              <a:rPr lang="en-US" sz="1800" dirty="0" smtClean="0">
                <a:hlinkClick r:id="rId4"/>
              </a:rPr>
              <a:t>Pages and Apps Help Card</a:t>
            </a:r>
            <a:endParaRPr lang="en-US" sz="1800" dirty="0" smtClean="0"/>
          </a:p>
          <a:p>
            <a:pPr lvl="1">
              <a:buFont typeface="Wingdings" pitchFamily="2" charset="2"/>
              <a:buChar char="v"/>
            </a:pPr>
            <a:r>
              <a:rPr lang="en-US" sz="1800" dirty="0" smtClean="0">
                <a:hlinkClick r:id="rId5"/>
              </a:rPr>
              <a:t>App and Page Types Help Card</a:t>
            </a:r>
            <a:endParaRPr lang="en-US" sz="1800" dirty="0" smtClean="0"/>
          </a:p>
          <a:p>
            <a:endParaRPr lang="en-US" sz="1800" dirty="0"/>
          </a:p>
        </p:txBody>
      </p:sp>
      <p:sp>
        <p:nvSpPr>
          <p:cNvPr id="5" name="Rectangle 4"/>
          <p:cNvSpPr/>
          <p:nvPr/>
        </p:nvSpPr>
        <p:spPr>
          <a:xfrm>
            <a:off x="3613150" y="5285317"/>
            <a:ext cx="5067299" cy="646331"/>
          </a:xfrm>
          <a:prstGeom prst="rect">
            <a:avLst/>
          </a:prstGeom>
          <a:solidFill>
            <a:srgbClr val="00FFCC"/>
          </a:solidFill>
        </p:spPr>
        <p:txBody>
          <a:bodyPr wrap="square">
            <a:spAutoFit/>
          </a:bodyPr>
          <a:lstStyle/>
          <a:p>
            <a:pPr marL="287338" indent="-287338" algn="l" fontAlgn="auto">
              <a:spcBef>
                <a:spcPts val="0"/>
              </a:spcBef>
              <a:spcAft>
                <a:spcPts val="1200"/>
              </a:spcAft>
              <a:buFont typeface="Wingdings" pitchFamily="2" charset="2"/>
              <a:buChar char="Ø"/>
              <a:defRPr/>
            </a:pPr>
            <a:r>
              <a:rPr lang="en-US" b="0" dirty="0" smtClean="0">
                <a:solidFill>
                  <a:schemeClr val="tx1"/>
                </a:solidFill>
                <a:latin typeface="Myriad Pro" pitchFamily="34" charset="0"/>
                <a:cs typeface="Arial" charset="0"/>
              </a:rPr>
              <a:t>Using different app and page types keeps your sections interesting and organized!</a:t>
            </a:r>
          </a:p>
        </p:txBody>
      </p:sp>
      <p:pic>
        <p:nvPicPr>
          <p:cNvPr id="6" name="Picture 7" descr="MCj04077380000[1]"/>
          <p:cNvPicPr>
            <a:picLocks noChangeAspect="1" noChangeArrowheads="1"/>
          </p:cNvPicPr>
          <p:nvPr/>
        </p:nvPicPr>
        <p:blipFill>
          <a:blip r:embed="rId6" cstate="print"/>
          <a:srcRect/>
          <a:stretch>
            <a:fillRect/>
          </a:stretch>
        </p:blipFill>
        <p:spPr bwMode="auto">
          <a:xfrm>
            <a:off x="2447188" y="5223519"/>
            <a:ext cx="1004676" cy="8082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smtClean="0"/>
              <a:t>What’s new with Schoolwires – Schoolwires Blog</a:t>
            </a:r>
            <a:endParaRPr lang="en-US" dirty="0"/>
          </a:p>
        </p:txBody>
      </p:sp>
      <p:sp>
        <p:nvSpPr>
          <p:cNvPr id="3" name="Slide Number Placeholder 2"/>
          <p:cNvSpPr>
            <a:spLocks noGrp="1"/>
          </p:cNvSpPr>
          <p:nvPr>
            <p:ph type="sldNum" sz="quarter" idx="4"/>
          </p:nvPr>
        </p:nvSpPr>
        <p:spPr/>
        <p:txBody>
          <a:bodyPr/>
          <a:lstStyle/>
          <a:p>
            <a:fld id="{DBAA2771-CF6D-B247-B5B3-E770E5084676}" type="slidenum">
              <a:rPr lang="en-US" smtClean="0"/>
              <a:pPr/>
              <a:t>6</a:t>
            </a:fld>
            <a:endParaRPr lang="en-US" dirty="0"/>
          </a:p>
        </p:txBody>
      </p:sp>
      <p:sp>
        <p:nvSpPr>
          <p:cNvPr id="9" name="Content Placeholder 3"/>
          <p:cNvSpPr>
            <a:spLocks noGrp="1"/>
          </p:cNvSpPr>
          <p:nvPr>
            <p:ph sz="quarter" idx="12"/>
          </p:nvPr>
        </p:nvSpPr>
        <p:spPr>
          <a:xfrm>
            <a:off x="414337" y="1531117"/>
            <a:ext cx="7824788" cy="3974333"/>
          </a:xfrm>
        </p:spPr>
        <p:txBody>
          <a:bodyPr/>
          <a:lstStyle/>
          <a:p>
            <a:pPr marL="795338" indent="-338138">
              <a:spcBef>
                <a:spcPts val="600"/>
              </a:spcBef>
              <a:spcAft>
                <a:spcPts val="300"/>
              </a:spcAft>
              <a:buNone/>
            </a:pPr>
            <a:r>
              <a:rPr lang="en-US" sz="1800" dirty="0" smtClean="0"/>
              <a:t>Join the Schoolwires Blog to get the latest information about…</a:t>
            </a:r>
          </a:p>
          <a:p>
            <a:pPr marL="1195388" lvl="1" indent="-338138">
              <a:spcBef>
                <a:spcPts val="600"/>
              </a:spcBef>
              <a:spcAft>
                <a:spcPts val="300"/>
              </a:spcAft>
            </a:pPr>
            <a:r>
              <a:rPr lang="en-US" sz="1800" dirty="0" smtClean="0"/>
              <a:t>product releases</a:t>
            </a:r>
          </a:p>
          <a:p>
            <a:pPr marL="1195388" lvl="1" indent="-338138">
              <a:spcBef>
                <a:spcPts val="600"/>
              </a:spcBef>
              <a:spcAft>
                <a:spcPts val="300"/>
              </a:spcAft>
            </a:pPr>
            <a:r>
              <a:rPr lang="en-US" sz="1800" dirty="0" smtClean="0"/>
              <a:t>latest trends in K-12 education technology</a:t>
            </a:r>
          </a:p>
          <a:p>
            <a:pPr marL="1195388" lvl="1" indent="-338138">
              <a:spcBef>
                <a:spcPts val="600"/>
              </a:spcBef>
              <a:spcAft>
                <a:spcPts val="300"/>
              </a:spcAft>
            </a:pPr>
            <a:r>
              <a:rPr lang="en-US" sz="1800" dirty="0" smtClean="0"/>
              <a:t>important tips you should know about parent engagement, school-home communication, branding/marketing your district, classroom collaboration, and much more</a:t>
            </a:r>
          </a:p>
          <a:p>
            <a:pPr marL="795338" indent="-338138">
              <a:spcBef>
                <a:spcPts val="600"/>
              </a:spcBef>
              <a:spcAft>
                <a:spcPts val="300"/>
              </a:spcAft>
              <a:buNone/>
            </a:pPr>
            <a:r>
              <a:rPr lang="en-US" sz="1800" dirty="0" smtClean="0"/>
              <a:t>Become a guest blogger</a:t>
            </a:r>
          </a:p>
          <a:p>
            <a:pPr marL="1195388" lvl="1" indent="-338138">
              <a:spcBef>
                <a:spcPts val="600"/>
              </a:spcBef>
              <a:spcAft>
                <a:spcPts val="300"/>
              </a:spcAft>
            </a:pPr>
            <a:r>
              <a:rPr lang="en-US" sz="1800" dirty="0" smtClean="0"/>
              <a:t>email: </a:t>
            </a:r>
            <a:r>
              <a:rPr lang="en-US" sz="1800" dirty="0" smtClean="0">
                <a:hlinkClick r:id="rId3"/>
              </a:rPr>
              <a:t>wired_blog@schoolwires.com</a:t>
            </a:r>
            <a:endParaRPr lang="en-US" sz="1800" dirty="0" smtClean="0"/>
          </a:p>
          <a:p>
            <a:pPr marL="1195388" lvl="1" indent="-338138">
              <a:spcBef>
                <a:spcPts val="600"/>
              </a:spcBef>
              <a:spcAft>
                <a:spcPts val="300"/>
              </a:spcAft>
              <a:buNone/>
            </a:pPr>
            <a:endParaRPr lang="en-US" sz="1800" dirty="0" smtClean="0"/>
          </a:p>
          <a:p>
            <a:pPr marL="800100">
              <a:spcBef>
                <a:spcPts val="600"/>
              </a:spcBef>
              <a:spcAft>
                <a:spcPts val="300"/>
              </a:spcAft>
              <a:buNone/>
            </a:pPr>
            <a:r>
              <a:rPr lang="en-US" sz="1800" dirty="0" smtClean="0"/>
              <a:t>Check out the Schoolwires Blog: </a:t>
            </a:r>
            <a:r>
              <a:rPr lang="en-US" sz="1800" dirty="0" smtClean="0">
                <a:hlinkClick r:id="rId4"/>
              </a:rPr>
              <a:t>http://blog.schoolwires.com/</a:t>
            </a:r>
            <a:r>
              <a:rPr lang="en-US" sz="18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smtClean="0"/>
              <a:t>What’s new with Schoolwires – Help Materials</a:t>
            </a:r>
            <a:endParaRPr lang="en-US" dirty="0"/>
          </a:p>
        </p:txBody>
      </p:sp>
      <p:sp>
        <p:nvSpPr>
          <p:cNvPr id="3" name="Slide Number Placeholder 2"/>
          <p:cNvSpPr>
            <a:spLocks noGrp="1"/>
          </p:cNvSpPr>
          <p:nvPr>
            <p:ph type="sldNum" sz="quarter" idx="4"/>
          </p:nvPr>
        </p:nvSpPr>
        <p:spPr/>
        <p:txBody>
          <a:bodyPr/>
          <a:lstStyle/>
          <a:p>
            <a:fld id="{DBAA2771-CF6D-B247-B5B3-E770E5084676}" type="slidenum">
              <a:rPr lang="en-US" smtClean="0"/>
              <a:pPr/>
              <a:t>7</a:t>
            </a:fld>
            <a:endParaRPr lang="en-US" dirty="0"/>
          </a:p>
        </p:txBody>
      </p:sp>
      <p:sp>
        <p:nvSpPr>
          <p:cNvPr id="9" name="Content Placeholder 3"/>
          <p:cNvSpPr>
            <a:spLocks noGrp="1"/>
          </p:cNvSpPr>
          <p:nvPr>
            <p:ph sz="quarter" idx="12"/>
          </p:nvPr>
        </p:nvSpPr>
        <p:spPr>
          <a:xfrm>
            <a:off x="414337" y="1531117"/>
            <a:ext cx="4173888" cy="4497616"/>
          </a:xfrm>
        </p:spPr>
        <p:txBody>
          <a:bodyPr/>
          <a:lstStyle/>
          <a:p>
            <a:pPr marL="338328" lvl="0" indent="-338328">
              <a:spcBef>
                <a:spcPts val="600"/>
              </a:spcBef>
              <a:spcAft>
                <a:spcPts val="600"/>
              </a:spcAft>
              <a:buNone/>
              <a:defRPr/>
            </a:pPr>
            <a:r>
              <a:rPr lang="en-US" sz="1800" dirty="0" smtClean="0"/>
              <a:t>Where Can You Locate Help Materials?</a:t>
            </a:r>
          </a:p>
          <a:p>
            <a:pPr marL="795528" lvl="1" indent="-338328">
              <a:spcBef>
                <a:spcPts val="600"/>
              </a:spcBef>
              <a:spcAft>
                <a:spcPts val="600"/>
              </a:spcAft>
              <a:buFont typeface="Wingdings" pitchFamily="2" charset="2"/>
              <a:buChar char="§"/>
              <a:defRPr/>
            </a:pPr>
            <a:r>
              <a:rPr lang="en-US" sz="1800" dirty="0" smtClean="0"/>
              <a:t>How Do I tab in Site Manager</a:t>
            </a:r>
          </a:p>
          <a:p>
            <a:pPr marL="795528" lvl="1" indent="-338328">
              <a:spcBef>
                <a:spcPts val="600"/>
              </a:spcBef>
              <a:spcAft>
                <a:spcPts val="600"/>
              </a:spcAft>
              <a:buFont typeface="Wingdings" pitchFamily="2" charset="2"/>
              <a:buChar char="§"/>
              <a:defRPr/>
            </a:pPr>
            <a:r>
              <a:rPr lang="en-US" sz="1800" dirty="0" smtClean="0"/>
              <a:t>Share Community &amp; Support Site</a:t>
            </a:r>
          </a:p>
          <a:p>
            <a:pPr marL="795528" lvl="1" indent="-338328">
              <a:spcBef>
                <a:spcPts val="600"/>
              </a:spcBef>
              <a:spcAft>
                <a:spcPts val="600"/>
              </a:spcAft>
              <a:buFont typeface="Wingdings" pitchFamily="2" charset="2"/>
              <a:buChar char="§"/>
              <a:defRPr/>
            </a:pPr>
            <a:r>
              <a:rPr lang="en-US" sz="1800" dirty="0" smtClean="0"/>
              <a:t>Share Help Center</a:t>
            </a:r>
          </a:p>
          <a:p>
            <a:pPr marL="795528" lvl="1" indent="-338328">
              <a:spcBef>
                <a:spcPts val="600"/>
              </a:spcBef>
              <a:spcAft>
                <a:spcPts val="600"/>
              </a:spcAft>
              <a:buFont typeface="Wingdings" pitchFamily="2" charset="2"/>
              <a:buChar char="§"/>
              <a:defRPr/>
            </a:pPr>
            <a:r>
              <a:rPr lang="en-US" sz="1800" dirty="0" smtClean="0"/>
              <a:t>Social Media</a:t>
            </a:r>
          </a:p>
          <a:p>
            <a:pPr marL="338328" indent="-338328">
              <a:spcBef>
                <a:spcPts val="600"/>
              </a:spcBef>
              <a:spcAft>
                <a:spcPts val="300"/>
              </a:spcAft>
              <a:buNone/>
            </a:pPr>
            <a:endParaRPr lang="en-US" sz="1800" dirty="0" smtClean="0"/>
          </a:p>
        </p:txBody>
      </p:sp>
      <p:grpSp>
        <p:nvGrpSpPr>
          <p:cNvPr id="4" name="Group 9"/>
          <p:cNvGrpSpPr/>
          <p:nvPr/>
        </p:nvGrpSpPr>
        <p:grpSpPr>
          <a:xfrm>
            <a:off x="5329059" y="3619500"/>
            <a:ext cx="3589866" cy="2543175"/>
            <a:chOff x="3690759" y="3257550"/>
            <a:chExt cx="3589866" cy="2990258"/>
          </a:xfrm>
        </p:grpSpPr>
        <p:sp>
          <p:nvSpPr>
            <p:cNvPr id="11" name="TextBox 10"/>
            <p:cNvSpPr txBox="1"/>
            <p:nvPr/>
          </p:nvSpPr>
          <p:spPr>
            <a:xfrm>
              <a:off x="5485692" y="4031817"/>
              <a:ext cx="1794933" cy="2215991"/>
            </a:xfrm>
            <a:prstGeom prst="rect">
              <a:avLst/>
            </a:prstGeom>
            <a:noFill/>
          </p:spPr>
          <p:txBody>
            <a:bodyPr wrap="square" rtlCol="0">
              <a:spAutoFit/>
            </a:bodyPr>
            <a:lstStyle/>
            <a:p>
              <a:pPr algn="ctr"/>
              <a:r>
                <a:rPr lang="en-US" sz="13800" b="1" dirty="0" smtClean="0">
                  <a:solidFill>
                    <a:schemeClr val="accent3">
                      <a:lumMod val="75000"/>
                    </a:schemeClr>
                  </a:solidFill>
                </a:rPr>
                <a:t>?</a:t>
              </a:r>
              <a:endParaRPr lang="en-US" sz="13800" b="1" dirty="0">
                <a:solidFill>
                  <a:schemeClr val="accent3">
                    <a:lumMod val="75000"/>
                  </a:schemeClr>
                </a:solidFill>
              </a:endParaRPr>
            </a:p>
          </p:txBody>
        </p:sp>
        <p:sp>
          <p:nvSpPr>
            <p:cNvPr id="12" name="TextBox 11"/>
            <p:cNvSpPr txBox="1"/>
            <p:nvPr/>
          </p:nvSpPr>
          <p:spPr>
            <a:xfrm>
              <a:off x="4588225" y="3257550"/>
              <a:ext cx="1794933" cy="2215991"/>
            </a:xfrm>
            <a:prstGeom prst="rect">
              <a:avLst/>
            </a:prstGeom>
            <a:noFill/>
          </p:spPr>
          <p:txBody>
            <a:bodyPr wrap="square" rtlCol="0">
              <a:spAutoFit/>
            </a:bodyPr>
            <a:lstStyle/>
            <a:p>
              <a:pPr algn="ctr"/>
              <a:r>
                <a:rPr lang="en-US" sz="13800" b="1" dirty="0" smtClean="0">
                  <a:solidFill>
                    <a:schemeClr val="accent3">
                      <a:lumMod val="75000"/>
                    </a:schemeClr>
                  </a:solidFill>
                </a:rPr>
                <a:t>?</a:t>
              </a:r>
              <a:endParaRPr lang="en-US" sz="13800" b="1" dirty="0">
                <a:solidFill>
                  <a:schemeClr val="accent3">
                    <a:lumMod val="75000"/>
                  </a:schemeClr>
                </a:solidFill>
              </a:endParaRPr>
            </a:p>
          </p:txBody>
        </p:sp>
        <p:sp>
          <p:nvSpPr>
            <p:cNvPr id="13" name="TextBox 12"/>
            <p:cNvSpPr txBox="1"/>
            <p:nvPr/>
          </p:nvSpPr>
          <p:spPr>
            <a:xfrm>
              <a:off x="3690759" y="4031817"/>
              <a:ext cx="1794933" cy="2215991"/>
            </a:xfrm>
            <a:prstGeom prst="rect">
              <a:avLst/>
            </a:prstGeom>
            <a:noFill/>
          </p:spPr>
          <p:txBody>
            <a:bodyPr wrap="square" rtlCol="0">
              <a:spAutoFit/>
            </a:bodyPr>
            <a:lstStyle/>
            <a:p>
              <a:pPr algn="ctr"/>
              <a:r>
                <a:rPr lang="en-US" sz="13800" b="1" dirty="0" smtClean="0">
                  <a:solidFill>
                    <a:schemeClr val="accent3">
                      <a:lumMod val="75000"/>
                    </a:schemeClr>
                  </a:solidFill>
                </a:rPr>
                <a:t>?</a:t>
              </a:r>
              <a:endParaRPr lang="en-US" sz="13800" b="1" dirty="0">
                <a:solidFill>
                  <a:schemeClr val="accent3">
                    <a:lumMod val="75000"/>
                  </a:schemeClr>
                </a:solidFill>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0000" lnSpcReduction="20000"/>
          </a:bodyPr>
          <a:lstStyle/>
          <a:p>
            <a:r>
              <a:rPr lang="en-US" sz="3200" dirty="0" smtClean="0"/>
              <a:t>What’s new with Schoolwires – Help Materials: Updated Share Site</a:t>
            </a:r>
          </a:p>
          <a:p>
            <a:r>
              <a:rPr lang="en-US" sz="3200" dirty="0" smtClean="0"/>
              <a:t>(help.schoolwires.com)</a:t>
            </a:r>
            <a:endParaRPr lang="en-US" sz="3200" dirty="0"/>
          </a:p>
        </p:txBody>
      </p:sp>
      <p:sp>
        <p:nvSpPr>
          <p:cNvPr id="3" name="Slide Number Placeholder 2"/>
          <p:cNvSpPr>
            <a:spLocks noGrp="1"/>
          </p:cNvSpPr>
          <p:nvPr>
            <p:ph type="sldNum" sz="quarter" idx="4"/>
          </p:nvPr>
        </p:nvSpPr>
        <p:spPr/>
        <p:txBody>
          <a:bodyPr/>
          <a:lstStyle/>
          <a:p>
            <a:fld id="{DBAA2771-CF6D-B247-B5B3-E770E5084676}" type="slidenum">
              <a:rPr lang="en-US" smtClean="0"/>
              <a:pPr/>
              <a:t>8</a:t>
            </a:fld>
            <a:endParaRPr lang="en-US" dirty="0"/>
          </a:p>
        </p:txBody>
      </p:sp>
      <p:sp>
        <p:nvSpPr>
          <p:cNvPr id="8" name="Content Placeholder 3"/>
          <p:cNvSpPr txBox="1">
            <a:spLocks/>
          </p:cNvSpPr>
          <p:nvPr/>
        </p:nvSpPr>
        <p:spPr>
          <a:xfrm>
            <a:off x="4647669" y="1312042"/>
            <a:ext cx="1862139" cy="3231383"/>
          </a:xfrm>
          <a:prstGeom prst="rect">
            <a:avLst/>
          </a:prstGeom>
        </p:spPr>
        <p:txBody>
          <a:bodyPr vert="horz" lIns="0" tIns="0" rIns="0" bIns="0"/>
          <a:lstStyle/>
          <a:p>
            <a:pPr marL="338328" marR="0" lvl="0" indent="-338328" algn="l" defTabSz="457200" rtl="0" eaLnBrk="1" fontAlgn="auto" latinLnBrk="0" hangingPunct="1">
              <a:lnSpc>
                <a:spcPct val="100000"/>
              </a:lnSpc>
              <a:spcBef>
                <a:spcPts val="567"/>
              </a:spcBef>
              <a:spcAft>
                <a:spcPts val="600"/>
              </a:spcAft>
              <a:buClrTx/>
              <a:buSzTx/>
              <a:buFont typeface="Arial"/>
              <a:buNone/>
              <a:tabLst/>
              <a:defRPr/>
            </a:pPr>
            <a:r>
              <a:rPr kumimoji="0" lang="en-US" sz="1600" b="0" i="0" u="none" strike="noStrike" kern="1200" cap="none" spc="0" normalizeH="0" baseline="0" noProof="0" dirty="0" smtClean="0">
                <a:ln>
                  <a:noFill/>
                </a:ln>
                <a:solidFill>
                  <a:schemeClr val="tx1"/>
                </a:solidFill>
                <a:effectLst/>
                <a:uLnTx/>
                <a:uFillTx/>
                <a:latin typeface="Myriad Pro"/>
                <a:ea typeface="+mn-ea"/>
                <a:cs typeface="+mn-cs"/>
              </a:rPr>
              <a:t>Written Materials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kumimoji="0" lang="en-US" sz="1600" b="0" i="0" u="none" strike="noStrike" kern="1200" cap="none" spc="0" normalizeH="0" baseline="0" noProof="0" dirty="0" smtClean="0">
                <a:ln>
                  <a:noFill/>
                </a:ln>
                <a:solidFill>
                  <a:schemeClr val="tx1"/>
                </a:solidFill>
                <a:effectLst/>
                <a:uLnTx/>
                <a:uFillTx/>
                <a:latin typeface="Myriad Pro"/>
                <a:ea typeface="+mn-ea"/>
                <a:cs typeface="+mn-cs"/>
              </a:rPr>
              <a:t>Articles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kumimoji="0" lang="en-US" sz="1600" b="0" i="0" u="none" strike="noStrike" kern="1200" cap="none" spc="0" normalizeH="0" baseline="0" noProof="0" dirty="0" smtClean="0">
                <a:ln>
                  <a:noFill/>
                </a:ln>
                <a:solidFill>
                  <a:schemeClr val="tx1"/>
                </a:solidFill>
                <a:effectLst/>
                <a:uLnTx/>
                <a:uFillTx/>
                <a:latin typeface="Myriad Pro"/>
                <a:ea typeface="+mn-ea"/>
                <a:cs typeface="+mn-cs"/>
              </a:rPr>
              <a:t>Guides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kumimoji="0" lang="en-US" sz="1600" b="0" i="0" u="none" strike="noStrike" kern="1200" cap="none" spc="0" normalizeH="0" baseline="0" noProof="0" dirty="0" smtClean="0">
                <a:ln>
                  <a:noFill/>
                </a:ln>
                <a:solidFill>
                  <a:schemeClr val="tx1"/>
                </a:solidFill>
                <a:effectLst/>
                <a:uLnTx/>
                <a:uFillTx/>
                <a:latin typeface="Myriad Pro"/>
                <a:ea typeface="+mn-ea"/>
                <a:cs typeface="+mn-cs"/>
              </a:rPr>
              <a:t>Help Cards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lang="en-US" sz="1600" dirty="0" smtClean="0">
                <a:latin typeface="Myriad Pro"/>
              </a:rPr>
              <a:t>Workbooks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kumimoji="0" lang="en-US" sz="1600" b="0" i="0" u="none" strike="noStrike" kern="1200" cap="none" spc="0" normalizeH="0" baseline="0" noProof="0" dirty="0" err="1" smtClean="0">
                <a:ln>
                  <a:noFill/>
                </a:ln>
                <a:solidFill>
                  <a:schemeClr val="tx1"/>
                </a:solidFill>
                <a:effectLst/>
                <a:uLnTx/>
                <a:uFillTx/>
                <a:latin typeface="Myriad Pro"/>
                <a:ea typeface="+mn-ea"/>
                <a:cs typeface="+mn-cs"/>
              </a:rPr>
              <a:t>APPetizers</a:t>
            </a:r>
            <a:endParaRPr kumimoji="0" lang="en-US" sz="1600" b="0" i="0" u="none" strike="noStrike" kern="1200" cap="none" spc="0" normalizeH="0" baseline="0" noProof="0" dirty="0" smtClean="0">
              <a:ln>
                <a:noFill/>
              </a:ln>
              <a:solidFill>
                <a:schemeClr val="tx1"/>
              </a:solidFill>
              <a:effectLst/>
              <a:uLnTx/>
              <a:uFillTx/>
              <a:latin typeface="Myriad Pro"/>
              <a:ea typeface="+mn-ea"/>
              <a:cs typeface="+mn-cs"/>
            </a:endParaRP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lang="en-US" sz="1600" dirty="0" smtClean="0">
                <a:latin typeface="Myriad Pro"/>
              </a:rPr>
              <a:t>Share Café </a:t>
            </a:r>
            <a:endParaRPr kumimoji="0" lang="en-US" sz="1600" b="0" i="0" u="none" strike="noStrike" kern="1200" cap="none" spc="0" normalizeH="0" baseline="0" noProof="0" dirty="0" smtClean="0">
              <a:ln>
                <a:noFill/>
              </a:ln>
              <a:solidFill>
                <a:schemeClr val="tx1"/>
              </a:solidFill>
              <a:effectLst/>
              <a:uLnTx/>
              <a:uFillTx/>
              <a:latin typeface="Myriad Pro"/>
              <a:ea typeface="+mn-ea"/>
              <a:cs typeface="+mn-cs"/>
            </a:endParaRPr>
          </a:p>
        </p:txBody>
      </p:sp>
      <p:pic>
        <p:nvPicPr>
          <p:cNvPr id="9" name="Picture 8" descr="APPetizer.jpg"/>
          <p:cNvPicPr>
            <a:picLocks noChangeAspect="1"/>
          </p:cNvPicPr>
          <p:nvPr/>
        </p:nvPicPr>
        <p:blipFill>
          <a:blip r:embed="rId3"/>
          <a:stretch>
            <a:fillRect/>
          </a:stretch>
        </p:blipFill>
        <p:spPr>
          <a:xfrm>
            <a:off x="6509808" y="3699075"/>
            <a:ext cx="2384487" cy="2247876"/>
          </a:xfrm>
          <a:prstGeom prst="rect">
            <a:avLst/>
          </a:prstGeom>
        </p:spPr>
      </p:pic>
      <p:sp>
        <p:nvSpPr>
          <p:cNvPr id="12" name="Content Placeholder 3"/>
          <p:cNvSpPr txBox="1">
            <a:spLocks/>
          </p:cNvSpPr>
          <p:nvPr/>
        </p:nvSpPr>
        <p:spPr>
          <a:xfrm>
            <a:off x="6509809" y="1302517"/>
            <a:ext cx="2500842" cy="2602733"/>
          </a:xfrm>
          <a:prstGeom prst="rect">
            <a:avLst/>
          </a:prstGeom>
        </p:spPr>
        <p:txBody>
          <a:bodyPr vert="horz" lIns="0" tIns="0" rIns="0" bIns="0"/>
          <a:lstStyle/>
          <a:p>
            <a:pPr marL="338328" marR="0" lvl="0" indent="-338328" algn="l" defTabSz="457200" rtl="0" eaLnBrk="1" fontAlgn="auto" latinLnBrk="0" hangingPunct="1">
              <a:lnSpc>
                <a:spcPct val="100000"/>
              </a:lnSpc>
              <a:spcBef>
                <a:spcPts val="567"/>
              </a:spcBef>
              <a:spcAft>
                <a:spcPts val="600"/>
              </a:spcAft>
              <a:buClrTx/>
              <a:buSzTx/>
              <a:buFont typeface="Arial"/>
              <a:buNone/>
              <a:tabLst/>
              <a:defRPr/>
            </a:pPr>
            <a:r>
              <a:rPr kumimoji="0" lang="en-US" sz="1600" b="0" i="0" u="none" strike="noStrike" kern="1200" cap="none" spc="0" normalizeH="0" baseline="0" noProof="0" dirty="0" smtClean="0">
                <a:ln>
                  <a:noFill/>
                </a:ln>
                <a:solidFill>
                  <a:schemeClr val="tx1"/>
                </a:solidFill>
                <a:effectLst/>
                <a:uLnTx/>
                <a:uFillTx/>
                <a:latin typeface="Myriad Pro"/>
                <a:ea typeface="+mn-ea"/>
                <a:cs typeface="+mn-cs"/>
              </a:rPr>
              <a:t>Video Materials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kumimoji="0" lang="en-US" sz="1600" b="0" i="0" u="none" strike="noStrike" kern="1200" cap="none" spc="0" normalizeH="0" baseline="0" noProof="0" dirty="0" smtClean="0">
                <a:ln>
                  <a:noFill/>
                </a:ln>
                <a:solidFill>
                  <a:schemeClr val="tx1"/>
                </a:solidFill>
                <a:effectLst/>
                <a:uLnTx/>
                <a:uFillTx/>
                <a:latin typeface="Myriad Pro"/>
                <a:ea typeface="+mn-ea"/>
                <a:cs typeface="+mn-cs"/>
              </a:rPr>
              <a:t>Comprehensive Tutorials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kumimoji="0" lang="en-US" sz="1600" b="0" i="0" u="none" strike="noStrike" kern="1200" cap="none" spc="0" normalizeH="0" baseline="0" noProof="0" dirty="0" smtClean="0">
                <a:ln>
                  <a:noFill/>
                </a:ln>
                <a:solidFill>
                  <a:schemeClr val="tx1"/>
                </a:solidFill>
                <a:effectLst/>
                <a:uLnTx/>
                <a:uFillTx/>
                <a:latin typeface="Myriad Pro"/>
                <a:ea typeface="+mn-ea"/>
                <a:cs typeface="+mn-cs"/>
              </a:rPr>
              <a:t>Short Tutorials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lang="en-US" sz="1600" dirty="0" smtClean="0">
                <a:latin typeface="Myriad Pro"/>
              </a:rPr>
              <a:t>Tutorial Series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lang="en-US" sz="1600" dirty="0" smtClean="0">
                <a:latin typeface="Myriad Pro"/>
              </a:rPr>
              <a:t>Webinars</a:t>
            </a:r>
          </a:p>
          <a:p>
            <a:pPr marR="0" lvl="1" indent="-228600" algn="l" defTabSz="457200" rtl="0" eaLnBrk="1" fontAlgn="auto" latinLnBrk="0" hangingPunct="1">
              <a:lnSpc>
                <a:spcPct val="100000"/>
              </a:lnSpc>
              <a:spcBef>
                <a:spcPts val="567"/>
              </a:spcBef>
              <a:spcAft>
                <a:spcPts val="600"/>
              </a:spcAft>
              <a:buClrTx/>
              <a:buSzTx/>
              <a:buFont typeface="Wingdings" pitchFamily="2" charset="2"/>
              <a:buChar char="§"/>
              <a:tabLst/>
              <a:defRPr/>
            </a:pPr>
            <a:r>
              <a:rPr lang="en-US" sz="1600" dirty="0" smtClean="0">
                <a:latin typeface="Myriad Pro"/>
              </a:rPr>
              <a:t>Online Courses</a:t>
            </a:r>
          </a:p>
          <a:p>
            <a:pPr marL="795528" marR="0" lvl="1" indent="-338328" algn="l" defTabSz="457200" rtl="0" eaLnBrk="1" fontAlgn="auto" latinLnBrk="0" hangingPunct="1">
              <a:lnSpc>
                <a:spcPct val="100000"/>
              </a:lnSpc>
              <a:spcBef>
                <a:spcPts val="567"/>
              </a:spcBef>
              <a:spcAft>
                <a:spcPts val="600"/>
              </a:spcAft>
              <a:buClrTx/>
              <a:buSzTx/>
              <a:buFont typeface="Wingdings" pitchFamily="2" charset="2"/>
              <a:buChar char="§"/>
              <a:tabLst/>
              <a:defRPr/>
            </a:pPr>
            <a:endParaRPr kumimoji="0" lang="en-US" sz="1600" b="0" i="0" u="none" strike="noStrike" kern="1200" cap="none" spc="0" normalizeH="0" baseline="0" noProof="0" dirty="0" smtClean="0">
              <a:ln>
                <a:noFill/>
              </a:ln>
              <a:solidFill>
                <a:schemeClr val="tx1"/>
              </a:solidFill>
              <a:effectLst/>
              <a:uLnTx/>
              <a:uFillTx/>
              <a:latin typeface="Myriad Pro"/>
              <a:ea typeface="+mn-ea"/>
              <a:cs typeface="+mn-cs"/>
            </a:endParaRPr>
          </a:p>
        </p:txBody>
      </p:sp>
      <p:pic>
        <p:nvPicPr>
          <p:cNvPr id="17" name="Content Placeholder 5" descr="share.JPG"/>
          <p:cNvPicPr>
            <a:picLocks noChangeAspect="1"/>
          </p:cNvPicPr>
          <p:nvPr/>
        </p:nvPicPr>
        <p:blipFill>
          <a:blip r:embed="rId4"/>
          <a:stretch>
            <a:fillRect/>
          </a:stretch>
        </p:blipFill>
        <p:spPr>
          <a:xfrm>
            <a:off x="414337" y="1475468"/>
            <a:ext cx="4233333" cy="380274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0000" lnSpcReduction="20000"/>
          </a:bodyPr>
          <a:lstStyle/>
          <a:p>
            <a:r>
              <a:rPr lang="en-US" sz="3200" dirty="0" smtClean="0"/>
              <a:t>What’s new with Schoolwires – Help Materials: Updated Share Site - </a:t>
            </a:r>
          </a:p>
          <a:p>
            <a:r>
              <a:rPr lang="en-US" sz="3200" dirty="0" smtClean="0"/>
              <a:t>Help Center (help.schoolwires.com/</a:t>
            </a:r>
            <a:r>
              <a:rPr lang="en-US" sz="3200" dirty="0" err="1" smtClean="0"/>
              <a:t>helpcenter</a:t>
            </a:r>
            <a:r>
              <a:rPr lang="en-US" sz="3200" dirty="0" smtClean="0"/>
              <a:t>)</a:t>
            </a:r>
            <a:endParaRPr lang="en-US" sz="3200" dirty="0"/>
          </a:p>
        </p:txBody>
      </p:sp>
      <p:sp>
        <p:nvSpPr>
          <p:cNvPr id="3" name="Slide Number Placeholder 2"/>
          <p:cNvSpPr>
            <a:spLocks noGrp="1"/>
          </p:cNvSpPr>
          <p:nvPr>
            <p:ph type="sldNum" sz="quarter" idx="4"/>
          </p:nvPr>
        </p:nvSpPr>
        <p:spPr/>
        <p:txBody>
          <a:bodyPr/>
          <a:lstStyle/>
          <a:p>
            <a:fld id="{DBAA2771-CF6D-B247-B5B3-E770E5084676}" type="slidenum">
              <a:rPr lang="en-US" smtClean="0"/>
              <a:pPr/>
              <a:t>9</a:t>
            </a:fld>
            <a:endParaRPr lang="en-US" dirty="0"/>
          </a:p>
        </p:txBody>
      </p:sp>
      <p:sp>
        <p:nvSpPr>
          <p:cNvPr id="5" name="Content Placeholder 4"/>
          <p:cNvSpPr>
            <a:spLocks noGrp="1"/>
          </p:cNvSpPr>
          <p:nvPr>
            <p:ph sz="quarter" idx="12"/>
          </p:nvPr>
        </p:nvSpPr>
        <p:spPr/>
        <p:txBody>
          <a:bodyPr/>
          <a:lstStyle/>
          <a:p>
            <a:pPr>
              <a:buNone/>
            </a:pPr>
            <a:endParaRPr lang="en-US" dirty="0" smtClean="0"/>
          </a:p>
          <a:p>
            <a:pPr>
              <a:buNone/>
            </a:pPr>
            <a:endParaRPr lang="en-US" dirty="0"/>
          </a:p>
        </p:txBody>
      </p:sp>
      <p:sp>
        <p:nvSpPr>
          <p:cNvPr id="7" name="TextBox 6"/>
          <p:cNvSpPr txBox="1"/>
          <p:nvPr/>
        </p:nvSpPr>
        <p:spPr>
          <a:xfrm>
            <a:off x="257176" y="1496633"/>
            <a:ext cx="8696610" cy="923330"/>
          </a:xfrm>
          <a:prstGeom prst="rect">
            <a:avLst/>
          </a:prstGeom>
          <a:noFill/>
        </p:spPr>
        <p:txBody>
          <a:bodyPr wrap="square" rtlCol="0">
            <a:spAutoFit/>
          </a:bodyPr>
          <a:lstStyle/>
          <a:p>
            <a:r>
              <a:rPr lang="en-US" dirty="0" smtClean="0">
                <a:latin typeface="Myriad Pro"/>
              </a:rPr>
              <a:t>The Share homepage is your hub to locate all the information you need.</a:t>
            </a:r>
          </a:p>
          <a:p>
            <a:endParaRPr lang="en-US" dirty="0" smtClean="0">
              <a:latin typeface="Myriad Pro"/>
            </a:endParaRPr>
          </a:p>
          <a:p>
            <a:r>
              <a:rPr lang="en-US" dirty="0" smtClean="0">
                <a:latin typeface="Myriad Pro"/>
              </a:rPr>
              <a:t>The Help Center channel is located on the Share homepage.</a:t>
            </a:r>
          </a:p>
        </p:txBody>
      </p:sp>
      <p:grpSp>
        <p:nvGrpSpPr>
          <p:cNvPr id="10" name="Group 9"/>
          <p:cNvGrpSpPr/>
          <p:nvPr/>
        </p:nvGrpSpPr>
        <p:grpSpPr>
          <a:xfrm>
            <a:off x="414337" y="2759075"/>
            <a:ext cx="8167989" cy="2494844"/>
            <a:chOff x="785797" y="3499557"/>
            <a:chExt cx="8167989" cy="2494844"/>
          </a:xfrm>
        </p:grpSpPr>
        <p:pic>
          <p:nvPicPr>
            <p:cNvPr id="6" name="Picture 5" descr="share home.JPG"/>
            <p:cNvPicPr>
              <a:picLocks noChangeAspect="1"/>
            </p:cNvPicPr>
            <p:nvPr/>
          </p:nvPicPr>
          <p:blipFill>
            <a:blip r:embed="rId3"/>
            <a:srcRect b="50826"/>
            <a:stretch>
              <a:fillRect/>
            </a:stretch>
          </p:blipFill>
          <p:spPr>
            <a:xfrm>
              <a:off x="785797" y="3499557"/>
              <a:ext cx="8167989" cy="2494844"/>
            </a:xfrm>
            <a:prstGeom prst="rect">
              <a:avLst/>
            </a:prstGeom>
          </p:spPr>
        </p:pic>
        <p:sp>
          <p:nvSpPr>
            <p:cNvPr id="8" name="Rectangle 7"/>
            <p:cNvSpPr/>
            <p:nvPr/>
          </p:nvSpPr>
          <p:spPr>
            <a:xfrm>
              <a:off x="1199444" y="3814763"/>
              <a:ext cx="508000" cy="238125"/>
            </a:xfrm>
            <a:prstGeom prst="rect">
              <a:avLst/>
            </a:prstGeom>
            <a:noFill/>
            <a:ln w="57150"/>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9" name="Oval 8"/>
            <p:cNvSpPr/>
            <p:nvPr/>
          </p:nvSpPr>
          <p:spPr>
            <a:xfrm>
              <a:off x="1924050" y="5010150"/>
              <a:ext cx="1123950" cy="523875"/>
            </a:xfrm>
            <a:prstGeom prst="ellipse">
              <a:avLst/>
            </a:prstGeom>
            <a:noFill/>
            <a:ln w="38100">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2012_PPT_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2012_PPT_Template[1]</Template>
  <TotalTime>3970</TotalTime>
  <Words>1476</Words>
  <Application>Microsoft Office PowerPoint</Application>
  <PresentationFormat>On-screen Show (4:3)</PresentationFormat>
  <Paragraphs>198</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2012_PPT_Template[1]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homestar</dc:creator>
  <cp:lastModifiedBy>vjacobs</cp:lastModifiedBy>
  <cp:revision>432</cp:revision>
  <dcterms:created xsi:type="dcterms:W3CDTF">2013-04-16T20:15:29Z</dcterms:created>
  <dcterms:modified xsi:type="dcterms:W3CDTF">2014-10-22T12:47:56Z</dcterms:modified>
</cp:coreProperties>
</file>