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64"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474" y="-28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FC20F78-508D-46AE-82DB-32E0CBF73B49}" type="datetimeFigureOut">
              <a:rPr lang="en-US" smtClean="0"/>
              <a:pPr/>
              <a:t>10/17/2014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F3C4DC-ABF9-4144-911C-99DCFA3BAC6C}" type="slidenum">
              <a:rPr lang="en-US" smtClean="0"/>
              <a:pPr/>
              <a:t>‹#›</a:t>
            </a:fld>
            <a:endParaRPr lang="en-US"/>
          </a:p>
        </p:txBody>
      </p:sp>
    </p:spTree>
    <p:extLst>
      <p:ext uri="{BB962C8B-B14F-4D97-AF65-F5344CB8AC3E}">
        <p14:creationId xmlns:p14="http://schemas.microsoft.com/office/powerpoint/2010/main" xmlns="" val="3001147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9DFE8C-8BAB-4D39-9F40-68363C371E21}" type="datetimeFigureOut">
              <a:rPr lang="en-US" smtClean="0"/>
              <a:pPr/>
              <a:t>10/17/2014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34B724-8D05-4770-92CE-DF3EC26D9F11}" type="slidenum">
              <a:rPr lang="en-US" smtClean="0"/>
              <a:pPr/>
              <a:t>‹#›</a:t>
            </a:fld>
            <a:endParaRPr lang="en-US"/>
          </a:p>
        </p:txBody>
      </p:sp>
    </p:spTree>
    <p:extLst>
      <p:ext uri="{BB962C8B-B14F-4D97-AF65-F5344CB8AC3E}">
        <p14:creationId xmlns:p14="http://schemas.microsoft.com/office/powerpoint/2010/main" xmlns="" val="1554495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4B724-8D05-4770-92CE-DF3EC26D9F11}" type="slidenum">
              <a:rPr lang="en-US" smtClean="0"/>
              <a:pPr/>
              <a:t>5</a:t>
            </a:fld>
            <a:endParaRPr lang="en-US"/>
          </a:p>
        </p:txBody>
      </p:sp>
    </p:spTree>
    <p:extLst>
      <p:ext uri="{BB962C8B-B14F-4D97-AF65-F5344CB8AC3E}">
        <p14:creationId xmlns:p14="http://schemas.microsoft.com/office/powerpoint/2010/main" xmlns="" val="2112212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have all the students go to http://c2.swtrain8.schoolwires.net/cms/module/selectsurvey/TakeSurvey.aspx?SurveyID=111 (ask Vicki to create a friendly URL) </a:t>
            </a:r>
            <a:endParaRPr lang="en-US" dirty="0"/>
          </a:p>
        </p:txBody>
      </p:sp>
      <p:sp>
        <p:nvSpPr>
          <p:cNvPr id="4" name="Slide Number Placeholder 3"/>
          <p:cNvSpPr>
            <a:spLocks noGrp="1"/>
          </p:cNvSpPr>
          <p:nvPr>
            <p:ph type="sldNum" sz="quarter" idx="10"/>
          </p:nvPr>
        </p:nvSpPr>
        <p:spPr/>
        <p:txBody>
          <a:bodyPr/>
          <a:lstStyle/>
          <a:p>
            <a:fld id="{7334B724-8D05-4770-92CE-DF3EC26D9F11}" type="slidenum">
              <a:rPr lang="en-US" smtClean="0"/>
              <a:pPr/>
              <a:t>6</a:t>
            </a:fld>
            <a:endParaRPr lang="en-US"/>
          </a:p>
        </p:txBody>
      </p:sp>
    </p:spTree>
    <p:extLst>
      <p:ext uri="{BB962C8B-B14F-4D97-AF65-F5344CB8AC3E}">
        <p14:creationId xmlns:p14="http://schemas.microsoft.com/office/powerpoint/2010/main" xmlns="" val="108395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4B724-8D05-4770-92CE-DF3EC26D9F11}" type="slidenum">
              <a:rPr lang="en-US" smtClean="0"/>
              <a:pPr/>
              <a:t>16</a:t>
            </a:fld>
            <a:endParaRPr lang="en-US"/>
          </a:p>
        </p:txBody>
      </p:sp>
    </p:spTree>
    <p:extLst>
      <p:ext uri="{BB962C8B-B14F-4D97-AF65-F5344CB8AC3E}">
        <p14:creationId xmlns:p14="http://schemas.microsoft.com/office/powerpoint/2010/main" xmlns="" val="2401380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4B724-8D05-4770-92CE-DF3EC26D9F11}" type="slidenum">
              <a:rPr lang="en-US" smtClean="0"/>
              <a:pPr/>
              <a:t>20</a:t>
            </a:fld>
            <a:endParaRPr lang="en-US"/>
          </a:p>
        </p:txBody>
      </p:sp>
    </p:spTree>
    <p:extLst>
      <p:ext uri="{BB962C8B-B14F-4D97-AF65-F5344CB8AC3E}">
        <p14:creationId xmlns:p14="http://schemas.microsoft.com/office/powerpoint/2010/main" xmlns="" val="203144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4B724-8D05-4770-92CE-DF3EC26D9F11}" type="slidenum">
              <a:rPr lang="en-US" smtClean="0"/>
              <a:pPr/>
              <a:t>21</a:t>
            </a:fld>
            <a:endParaRPr lang="en-US"/>
          </a:p>
        </p:txBody>
      </p:sp>
    </p:spTree>
    <p:extLst>
      <p:ext uri="{BB962C8B-B14F-4D97-AF65-F5344CB8AC3E}">
        <p14:creationId xmlns:p14="http://schemas.microsoft.com/office/powerpoint/2010/main" xmlns="" val="910378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sure to make the Item Library</a:t>
            </a:r>
            <a:r>
              <a:rPr lang="en-US" baseline="0" dirty="0" smtClean="0"/>
              <a:t> PUBLIC or else you will not have access to it…</a:t>
            </a:r>
            <a:endParaRPr lang="en-US" dirty="0"/>
          </a:p>
        </p:txBody>
      </p:sp>
      <p:sp>
        <p:nvSpPr>
          <p:cNvPr id="4" name="Slide Number Placeholder 3"/>
          <p:cNvSpPr>
            <a:spLocks noGrp="1"/>
          </p:cNvSpPr>
          <p:nvPr>
            <p:ph type="sldNum" sz="quarter" idx="10"/>
          </p:nvPr>
        </p:nvSpPr>
        <p:spPr/>
        <p:txBody>
          <a:bodyPr/>
          <a:lstStyle/>
          <a:p>
            <a:fld id="{7334B724-8D05-4770-92CE-DF3EC26D9F11}" type="slidenum">
              <a:rPr lang="en-US" smtClean="0"/>
              <a:pPr/>
              <a:t>22</a:t>
            </a:fld>
            <a:endParaRPr lang="en-US"/>
          </a:p>
        </p:txBody>
      </p:sp>
    </p:spTree>
    <p:extLst>
      <p:ext uri="{BB962C8B-B14F-4D97-AF65-F5344CB8AC3E}">
        <p14:creationId xmlns:p14="http://schemas.microsoft.com/office/powerpoint/2010/main" xmlns="" val="806139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24F5D91-0B74-4901-98A2-A97E065FCB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5D91-0B74-4901-98A2-A97E065FCB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F5D91-0B74-4901-98A2-A97E065FCB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329C0F-8A6A-4E83-892D-F23B374D2478}" type="datetimeFigureOut">
              <a:rPr lang="en-US" smtClean="0"/>
              <a:pPr/>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24F5D91-0B74-4901-98A2-A97E065FCBF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329C0F-8A6A-4E83-892D-F23B374D2478}" type="datetimeFigureOut">
              <a:rPr lang="en-US" smtClean="0"/>
              <a:pPr/>
              <a:t>10/17/2014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24F5D91-0B74-4901-98A2-A97E065FCBF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ntschools.org/cms/module/selectsurvey/TakeSurvey.aspx?SurveyID=171" TargetMode="External"/><Relationship Id="rId3" Type="http://schemas.openxmlformats.org/officeDocument/2006/relationships/hyperlink" Target="http://www.tonawandacsd.org/cms/module/selectsurvey/TakeSurvey.aspx?SurveyID=129" TargetMode="External"/><Relationship Id="rId7" Type="http://schemas.openxmlformats.org/officeDocument/2006/relationships/hyperlink" Target="http://www.ntschools.org/cms/module/selectsurvey/TakeSurvey.aspx?SurveyID=163" TargetMode="External"/><Relationship Id="rId2" Type="http://schemas.openxmlformats.org/officeDocument/2006/relationships/hyperlink" Target="http://www.lakeshorecsd.org/cms/Module/SelectSurvey/TakeSurvey.aspx?SurveyID=112" TargetMode="External"/><Relationship Id="rId1" Type="http://schemas.openxmlformats.org/officeDocument/2006/relationships/slideLayout" Target="../slideLayouts/slideLayout2.xml"/><Relationship Id="rId6" Type="http://schemas.openxmlformats.org/officeDocument/2006/relationships/hyperlink" Target="http://www.pval.org/cms/module/selectsurvey/TakeSurvey.aspx?SurveyID=164" TargetMode="External"/><Relationship Id="rId5" Type="http://schemas.openxmlformats.org/officeDocument/2006/relationships/hyperlink" Target="http://www.iroquoiscsd.org/cms/module/selectsurvey/TakeSurvey.aspx?SurveyID=586" TargetMode="External"/><Relationship Id="rId10" Type="http://schemas.openxmlformats.org/officeDocument/2006/relationships/hyperlink" Target="http://www.section6.e1b.org/cms/module/selectsurvey/TakeSurvey.aspx?SurveyID=168" TargetMode="External"/><Relationship Id="rId4" Type="http://schemas.openxmlformats.org/officeDocument/2006/relationships/hyperlink" Target="http://www.tbafcs.org/cms/module/selectsurvey/TakeSurvey.aspx?SurveyID=148" TargetMode="External"/><Relationship Id="rId9" Type="http://schemas.openxmlformats.org/officeDocument/2006/relationships/hyperlink" Target="http://www.akronschools.org/cms/module/selectsurvey/TakeSurvey.aspx?SurveyID=216"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nyric.schoolwires.com/Page/28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2.swtrain8.schoolwires.net/cms/module/selectsurvey/TakeSurvey.aspx?SurveyID=11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Fabulous Forms &amp; Super Surveys</a:t>
            </a:r>
            <a:endParaRPr lang="en-US" sz="5400" dirty="0"/>
          </a:p>
        </p:txBody>
      </p:sp>
      <p:sp>
        <p:nvSpPr>
          <p:cNvPr id="3" name="Subtitle 2"/>
          <p:cNvSpPr>
            <a:spLocks noGrp="1"/>
          </p:cNvSpPr>
          <p:nvPr>
            <p:ph type="subTitle" idx="1"/>
          </p:nvPr>
        </p:nvSpPr>
        <p:spPr/>
        <p:txBody>
          <a:bodyPr/>
          <a:lstStyle/>
          <a:p>
            <a:r>
              <a:rPr lang="en-US" dirty="0" smtClean="0"/>
              <a:t>Mindy </a:t>
            </a:r>
            <a:r>
              <a:rPr lang="en-US" dirty="0" err="1" smtClean="0"/>
              <a:t>Gigantelli</a:t>
            </a:r>
            <a:endParaRPr lang="en-US" dirty="0" smtClean="0"/>
          </a:p>
          <a:p>
            <a:r>
              <a:rPr lang="en-US" dirty="0" smtClean="0"/>
              <a:t>Rebecca </a:t>
            </a:r>
            <a:r>
              <a:rPr lang="en-US" dirty="0" err="1" smtClean="0"/>
              <a:t>Zdon</a:t>
            </a:r>
            <a:endParaRPr lang="en-US" dirty="0" smtClean="0"/>
          </a:p>
          <a:p>
            <a:r>
              <a:rPr lang="en-US" dirty="0" smtClean="0"/>
              <a:t>Gloria </a:t>
            </a:r>
            <a:r>
              <a:rPr lang="en-US" dirty="0" err="1" smtClean="0"/>
              <a:t>Queeno</a:t>
            </a:r>
            <a:r>
              <a:rPr lang="en-US" dirty="0" smtClean="0"/>
              <a:t>-Chamberlain</a:t>
            </a:r>
            <a:endParaRPr lang="en-US" dirty="0"/>
          </a:p>
        </p:txBody>
      </p:sp>
    </p:spTree>
    <p:extLst>
      <p:ext uri="{BB962C8B-B14F-4D97-AF65-F5344CB8AC3E}">
        <p14:creationId xmlns:p14="http://schemas.microsoft.com/office/powerpoint/2010/main" xmlns="" val="4209666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a:t>Topic 3:  Setting Form Options</a:t>
            </a:r>
          </a:p>
        </p:txBody>
      </p:sp>
      <p:sp>
        <p:nvSpPr>
          <p:cNvPr id="3" name="Content Placeholder 2"/>
          <p:cNvSpPr>
            <a:spLocks noGrp="1"/>
          </p:cNvSpPr>
          <p:nvPr>
            <p:ph idx="1"/>
          </p:nvPr>
        </p:nvSpPr>
        <p:spPr/>
        <p:txBody>
          <a:bodyPr/>
          <a:lstStyle/>
          <a:p>
            <a:r>
              <a:rPr lang="en-US" dirty="0" smtClean="0"/>
              <a:t>Display Tab</a:t>
            </a:r>
          </a:p>
          <a:p>
            <a:pPr lvl="1"/>
            <a:r>
              <a:rPr lang="en-US" dirty="0" smtClean="0"/>
              <a:t>Style</a:t>
            </a:r>
          </a:p>
          <a:p>
            <a:pPr lvl="1"/>
            <a:r>
              <a:rPr lang="en-US" dirty="0" smtClean="0"/>
              <a:t>Page Numbering</a:t>
            </a:r>
          </a:p>
          <a:p>
            <a:pPr lvl="1"/>
            <a:r>
              <a:rPr lang="en-US" dirty="0" smtClean="0"/>
              <a:t>Question Numbering</a:t>
            </a:r>
          </a:p>
          <a:p>
            <a:pPr lvl="1"/>
            <a:r>
              <a:rPr lang="en-US" dirty="0" smtClean="0"/>
              <a:t>Survey Navigation Buttons</a:t>
            </a:r>
          </a:p>
          <a:p>
            <a:pPr lvl="2"/>
            <a:r>
              <a:rPr lang="en-US" dirty="0" smtClean="0"/>
              <a:t>Back</a:t>
            </a:r>
          </a:p>
          <a:p>
            <a:pPr lvl="2"/>
            <a:r>
              <a:rPr lang="en-US" dirty="0" smtClean="0"/>
              <a:t>Save</a:t>
            </a:r>
          </a:p>
          <a:p>
            <a:pPr lvl="2"/>
            <a:r>
              <a:rPr lang="en-US" dirty="0" smtClean="0"/>
              <a:t>Cancel</a:t>
            </a:r>
          </a:p>
          <a:p>
            <a:pPr lvl="1"/>
            <a:r>
              <a:rPr lang="en-US" dirty="0" smtClean="0"/>
              <a:t>Cancel Button URL</a:t>
            </a:r>
            <a:endParaRPr lang="en-US" dirty="0"/>
          </a:p>
        </p:txBody>
      </p:sp>
    </p:spTree>
    <p:extLst>
      <p:ext uri="{BB962C8B-B14F-4D97-AF65-F5344CB8AC3E}">
        <p14:creationId xmlns:p14="http://schemas.microsoft.com/office/powerpoint/2010/main" xmlns="" val="2955653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a:t>Topic 3:  Setting Form Options</a:t>
            </a:r>
          </a:p>
        </p:txBody>
      </p:sp>
      <p:sp>
        <p:nvSpPr>
          <p:cNvPr id="3" name="Content Placeholder 2"/>
          <p:cNvSpPr>
            <a:spLocks noGrp="1"/>
          </p:cNvSpPr>
          <p:nvPr>
            <p:ph idx="1"/>
          </p:nvPr>
        </p:nvSpPr>
        <p:spPr/>
        <p:txBody>
          <a:bodyPr/>
          <a:lstStyle/>
          <a:p>
            <a:r>
              <a:rPr lang="en-US" dirty="0" smtClean="0"/>
              <a:t>Access Tab</a:t>
            </a:r>
          </a:p>
          <a:p>
            <a:pPr lvl="1"/>
            <a:r>
              <a:rPr lang="en-US" dirty="0" smtClean="0"/>
              <a:t>Respondent Access Level</a:t>
            </a:r>
          </a:p>
          <a:p>
            <a:pPr lvl="2"/>
            <a:r>
              <a:rPr lang="en-US" dirty="0" smtClean="0"/>
              <a:t>Authentication</a:t>
            </a:r>
          </a:p>
          <a:p>
            <a:pPr lvl="1"/>
            <a:r>
              <a:rPr lang="en-US" dirty="0" smtClean="0"/>
              <a:t>IP Address Range</a:t>
            </a:r>
          </a:p>
          <a:p>
            <a:pPr lvl="1"/>
            <a:r>
              <a:rPr lang="en-US" dirty="0" smtClean="0"/>
              <a:t>Respondent Submission Options</a:t>
            </a:r>
          </a:p>
          <a:p>
            <a:pPr lvl="2"/>
            <a:r>
              <a:rPr lang="en-US" dirty="0" smtClean="0"/>
              <a:t>Response Type</a:t>
            </a:r>
          </a:p>
          <a:p>
            <a:pPr lvl="2"/>
            <a:r>
              <a:rPr lang="en-US" dirty="0" smtClean="0"/>
              <a:t>Max Number of Responses</a:t>
            </a:r>
          </a:p>
          <a:p>
            <a:pPr lvl="2"/>
            <a:r>
              <a:rPr lang="en-US" dirty="0" smtClean="0"/>
              <a:t>Number of Responses per User</a:t>
            </a:r>
          </a:p>
          <a:p>
            <a:pPr lvl="2"/>
            <a:r>
              <a:rPr lang="en-US" dirty="0" smtClean="0"/>
              <a:t>Days for Update</a:t>
            </a:r>
          </a:p>
          <a:p>
            <a:pPr lvl="1"/>
            <a:endParaRPr lang="en-US" dirty="0"/>
          </a:p>
        </p:txBody>
      </p:sp>
    </p:spTree>
    <p:extLst>
      <p:ext uri="{BB962C8B-B14F-4D97-AF65-F5344CB8AC3E}">
        <p14:creationId xmlns:p14="http://schemas.microsoft.com/office/powerpoint/2010/main" xmlns="" val="3348464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a:t>Topic 3:  Setting Form Options</a:t>
            </a:r>
          </a:p>
        </p:txBody>
      </p:sp>
      <p:sp>
        <p:nvSpPr>
          <p:cNvPr id="3" name="Content Placeholder 2"/>
          <p:cNvSpPr>
            <a:spLocks noGrp="1"/>
          </p:cNvSpPr>
          <p:nvPr>
            <p:ph idx="1"/>
          </p:nvPr>
        </p:nvSpPr>
        <p:spPr/>
        <p:txBody>
          <a:bodyPr/>
          <a:lstStyle/>
          <a:p>
            <a:r>
              <a:rPr lang="en-US" dirty="0" smtClean="0"/>
              <a:t>Completion Tab</a:t>
            </a:r>
          </a:p>
          <a:p>
            <a:pPr lvl="1"/>
            <a:r>
              <a:rPr lang="en-US" dirty="0" smtClean="0"/>
              <a:t>Completion Action</a:t>
            </a:r>
          </a:p>
          <a:p>
            <a:pPr lvl="1"/>
            <a:r>
              <a:rPr lang="en-US" dirty="0" smtClean="0"/>
              <a:t>Completion Message</a:t>
            </a:r>
          </a:p>
          <a:p>
            <a:pPr lvl="1"/>
            <a:r>
              <a:rPr lang="en-US" dirty="0" smtClean="0"/>
              <a:t>Completion URL</a:t>
            </a:r>
          </a:p>
          <a:p>
            <a:pPr lvl="1"/>
            <a:r>
              <a:rPr lang="en-US" dirty="0" smtClean="0"/>
              <a:t>Button Display</a:t>
            </a:r>
          </a:p>
          <a:p>
            <a:pPr lvl="1"/>
            <a:r>
              <a:rPr lang="en-US" dirty="0" smtClean="0"/>
              <a:t>Send Responses To</a:t>
            </a:r>
            <a:endParaRPr lang="en-US" dirty="0"/>
          </a:p>
        </p:txBody>
      </p:sp>
    </p:spTree>
    <p:extLst>
      <p:ext uri="{BB962C8B-B14F-4D97-AF65-F5344CB8AC3E}">
        <p14:creationId xmlns:p14="http://schemas.microsoft.com/office/powerpoint/2010/main" xmlns="" val="1408556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4000" dirty="0"/>
              <a:t>Topic 3:  Setting Form Options</a:t>
            </a:r>
          </a:p>
        </p:txBody>
      </p:sp>
      <p:sp>
        <p:nvSpPr>
          <p:cNvPr id="3" name="Content Placeholder 2"/>
          <p:cNvSpPr>
            <a:spLocks noGrp="1"/>
          </p:cNvSpPr>
          <p:nvPr>
            <p:ph idx="1"/>
          </p:nvPr>
        </p:nvSpPr>
        <p:spPr/>
        <p:txBody>
          <a:bodyPr/>
          <a:lstStyle/>
          <a:p>
            <a:r>
              <a:rPr lang="en-US" dirty="0" smtClean="0"/>
              <a:t>Report Tab</a:t>
            </a:r>
          </a:p>
          <a:p>
            <a:pPr lvl="1"/>
            <a:r>
              <a:rPr lang="en-US" dirty="0" smtClean="0"/>
              <a:t>Report Format</a:t>
            </a:r>
          </a:p>
          <a:p>
            <a:pPr lvl="1"/>
            <a:r>
              <a:rPr lang="en-US" dirty="0" smtClean="0"/>
              <a:t>Report Security</a:t>
            </a:r>
          </a:p>
          <a:p>
            <a:pPr lvl="1"/>
            <a:r>
              <a:rPr lang="en-US" dirty="0" smtClean="0"/>
              <a:t>Highlight Responses</a:t>
            </a:r>
          </a:p>
          <a:p>
            <a:pPr marL="457200" lvl="1" indent="0">
              <a:buNone/>
            </a:pPr>
            <a:endParaRPr lang="en-US" dirty="0"/>
          </a:p>
          <a:p>
            <a:r>
              <a:rPr lang="en-US" dirty="0" smtClean="0"/>
              <a:t>Advanced Tab</a:t>
            </a:r>
          </a:p>
          <a:p>
            <a:pPr lvl="1"/>
            <a:r>
              <a:rPr lang="en-US" dirty="0" smtClean="0"/>
              <a:t>Hidden Fields </a:t>
            </a:r>
          </a:p>
          <a:p>
            <a:pPr lvl="2"/>
            <a:endParaRPr lang="en-US" dirty="0" smtClean="0"/>
          </a:p>
        </p:txBody>
      </p:sp>
    </p:spTree>
    <p:extLst>
      <p:ext uri="{BB962C8B-B14F-4D97-AF65-F5344CB8AC3E}">
        <p14:creationId xmlns:p14="http://schemas.microsoft.com/office/powerpoint/2010/main" xmlns="" val="3543617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4000" dirty="0" smtClean="0"/>
              <a:t>Topic 4:  Viewing &amp; Publishing Forms</a:t>
            </a:r>
            <a:endParaRPr lang="en-US" sz="4000" dirty="0"/>
          </a:p>
        </p:txBody>
      </p:sp>
      <p:sp>
        <p:nvSpPr>
          <p:cNvPr id="3" name="Content Placeholder 2"/>
          <p:cNvSpPr>
            <a:spLocks noGrp="1"/>
          </p:cNvSpPr>
          <p:nvPr>
            <p:ph idx="1"/>
          </p:nvPr>
        </p:nvSpPr>
        <p:spPr/>
        <p:txBody>
          <a:bodyPr/>
          <a:lstStyle/>
          <a:p>
            <a:r>
              <a:rPr lang="en-US" dirty="0" smtClean="0"/>
              <a:t>Viewing the Form/Survey</a:t>
            </a:r>
          </a:p>
          <a:p>
            <a:pPr lvl="1"/>
            <a:r>
              <a:rPr lang="en-US" dirty="0" smtClean="0"/>
              <a:t>Preview your Form/Survey</a:t>
            </a:r>
          </a:p>
          <a:p>
            <a:pPr lvl="1"/>
            <a:r>
              <a:rPr lang="en-US" dirty="0" smtClean="0"/>
              <a:t>Test your Form/Survey</a:t>
            </a:r>
          </a:p>
          <a:p>
            <a:pPr lvl="2"/>
            <a:r>
              <a:rPr lang="en-US" dirty="0" smtClean="0"/>
              <a:t>Hands-on Exercise!</a:t>
            </a:r>
          </a:p>
          <a:p>
            <a:pPr lvl="1"/>
            <a:r>
              <a:rPr lang="en-US" dirty="0" smtClean="0"/>
              <a:t>Capture the Form/Survey URL</a:t>
            </a:r>
          </a:p>
        </p:txBody>
      </p:sp>
    </p:spTree>
    <p:extLst>
      <p:ext uri="{BB962C8B-B14F-4D97-AF65-F5344CB8AC3E}">
        <p14:creationId xmlns:p14="http://schemas.microsoft.com/office/powerpoint/2010/main" xmlns="" val="1588565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4: Viewing &amp; Publishing Forms</a:t>
            </a:r>
            <a:endParaRPr lang="en-US" sz="4000" dirty="0"/>
          </a:p>
        </p:txBody>
      </p:sp>
      <p:sp>
        <p:nvSpPr>
          <p:cNvPr id="3" name="Content Placeholder 2"/>
          <p:cNvSpPr>
            <a:spLocks noGrp="1"/>
          </p:cNvSpPr>
          <p:nvPr>
            <p:ph idx="1"/>
          </p:nvPr>
        </p:nvSpPr>
        <p:spPr/>
        <p:txBody>
          <a:bodyPr>
            <a:normAutofit/>
          </a:bodyPr>
          <a:lstStyle/>
          <a:p>
            <a:pPr marL="57150" indent="0">
              <a:buNone/>
            </a:pPr>
            <a:r>
              <a:rPr lang="en-US" dirty="0" smtClean="0"/>
              <a:t>Sharing the Form/Survey:</a:t>
            </a:r>
          </a:p>
          <a:p>
            <a:pPr lvl="1"/>
            <a:r>
              <a:rPr lang="en-US" dirty="0" smtClean="0"/>
              <a:t>Demo:  Place </a:t>
            </a:r>
            <a:r>
              <a:rPr lang="en-US" dirty="0"/>
              <a:t>a link directly on a </a:t>
            </a:r>
            <a:r>
              <a:rPr lang="en-US" dirty="0" smtClean="0"/>
              <a:t>page</a:t>
            </a:r>
          </a:p>
          <a:p>
            <a:pPr lvl="2"/>
            <a:r>
              <a:rPr lang="en-US" dirty="0" smtClean="0"/>
              <a:t>Insert Form Icon</a:t>
            </a:r>
          </a:p>
          <a:p>
            <a:pPr lvl="2"/>
            <a:r>
              <a:rPr lang="en-US" dirty="0" smtClean="0"/>
              <a:t>Insert Link Icon</a:t>
            </a:r>
            <a:endParaRPr lang="en-US" dirty="0"/>
          </a:p>
          <a:p>
            <a:pPr lvl="1"/>
            <a:r>
              <a:rPr lang="en-US" dirty="0" smtClean="0"/>
              <a:t>Demo:  Map </a:t>
            </a:r>
            <a:r>
              <a:rPr lang="en-US" dirty="0"/>
              <a:t>a Page to the </a:t>
            </a:r>
            <a:r>
              <a:rPr lang="en-US" dirty="0" smtClean="0"/>
              <a:t>Form/Survey</a:t>
            </a:r>
          </a:p>
          <a:p>
            <a:pPr lvl="2"/>
            <a:r>
              <a:rPr lang="en-US" dirty="0"/>
              <a:t>Demo:  Create Friendly Web Address Mapping </a:t>
            </a:r>
          </a:p>
          <a:p>
            <a:pPr lvl="2"/>
            <a:r>
              <a:rPr lang="en-US" dirty="0" smtClean="0"/>
              <a:t>To open in a new window insert “target=_blank after the URL</a:t>
            </a:r>
          </a:p>
          <a:p>
            <a:pPr lvl="1"/>
            <a:r>
              <a:rPr lang="en-US" dirty="0" smtClean="0"/>
              <a:t>Email/Share </a:t>
            </a:r>
            <a:r>
              <a:rPr lang="en-US" dirty="0"/>
              <a:t>a link to </a:t>
            </a:r>
            <a:r>
              <a:rPr lang="en-US" dirty="0" smtClean="0"/>
              <a:t>the Form/Survey</a:t>
            </a:r>
          </a:p>
        </p:txBody>
      </p:sp>
    </p:spTree>
    <p:extLst>
      <p:ext uri="{BB962C8B-B14F-4D97-AF65-F5344CB8AC3E}">
        <p14:creationId xmlns:p14="http://schemas.microsoft.com/office/powerpoint/2010/main" xmlns="" val="2134681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5:  More Dropdown</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Analyzing Responses</a:t>
            </a:r>
          </a:p>
          <a:p>
            <a:pPr lvl="1"/>
            <a:r>
              <a:rPr lang="en-US" dirty="0" smtClean="0"/>
              <a:t>Will grant you access to an overview of responses within the form/survey.</a:t>
            </a:r>
          </a:p>
          <a:p>
            <a:r>
              <a:rPr lang="en-US" dirty="0" smtClean="0"/>
              <a:t>Clearing Responses – Demo (Don’t Clear Results!)</a:t>
            </a:r>
          </a:p>
          <a:p>
            <a:pPr lvl="1"/>
            <a:r>
              <a:rPr lang="en-US" dirty="0" smtClean="0"/>
              <a:t>Clears any responses so that you can alter and update a form/survey.</a:t>
            </a:r>
          </a:p>
          <a:p>
            <a:r>
              <a:rPr lang="en-US" dirty="0" smtClean="0"/>
              <a:t>Export Form (Hands-on Exercise)</a:t>
            </a:r>
          </a:p>
          <a:p>
            <a:pPr lvl="1"/>
            <a:r>
              <a:rPr lang="en-US" dirty="0" smtClean="0"/>
              <a:t>Can use this to import a form into a different workspace.  Useful if you created the form/survey in the wrong workspace.</a:t>
            </a:r>
          </a:p>
          <a:p>
            <a:r>
              <a:rPr lang="en-US" dirty="0" smtClean="0"/>
              <a:t>Delete Form</a:t>
            </a:r>
            <a:endParaRPr lang="en-US" dirty="0"/>
          </a:p>
        </p:txBody>
      </p:sp>
    </p:spTree>
    <p:extLst>
      <p:ext uri="{BB962C8B-B14F-4D97-AF65-F5344CB8AC3E}">
        <p14:creationId xmlns:p14="http://schemas.microsoft.com/office/powerpoint/2010/main" xmlns="" val="30376778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6:  Reports</a:t>
            </a:r>
            <a:endParaRPr lang="en-US" sz="4000" dirty="0"/>
          </a:p>
        </p:txBody>
      </p:sp>
      <p:sp>
        <p:nvSpPr>
          <p:cNvPr id="3" name="Content Placeholder 2"/>
          <p:cNvSpPr>
            <a:spLocks noGrp="1"/>
          </p:cNvSpPr>
          <p:nvPr>
            <p:ph idx="1"/>
          </p:nvPr>
        </p:nvSpPr>
        <p:spPr/>
        <p:txBody>
          <a:bodyPr/>
          <a:lstStyle/>
          <a:p>
            <a:pPr marL="0" indent="0">
              <a:buNone/>
            </a:pPr>
            <a:r>
              <a:rPr lang="en-US" dirty="0" smtClean="0"/>
              <a:t>Reports allow users to analyze their form information from a central location.</a:t>
            </a:r>
          </a:p>
          <a:p>
            <a:r>
              <a:rPr lang="en-US" dirty="0" smtClean="0"/>
              <a:t>Reports Tab – Click the Reports tab to analyze responses.</a:t>
            </a:r>
          </a:p>
          <a:p>
            <a:r>
              <a:rPr lang="en-US" dirty="0" smtClean="0"/>
              <a:t>Select the desired form.</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36106" y="4507706"/>
            <a:ext cx="2807494" cy="2121694"/>
          </a:xfrm>
          <a:prstGeom prst="rect">
            <a:avLst/>
          </a:prstGeom>
          <a:noFill/>
          <a:ln w="9525">
            <a:solidFill>
              <a:schemeClr val="tx1"/>
            </a:solidFill>
            <a:miter lim="800000"/>
            <a:headEnd/>
            <a:tailEnd/>
          </a:ln>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xmlns="" val="3512618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6:  Reports</a:t>
            </a:r>
            <a:endParaRPr lang="en-US" sz="4000" dirty="0"/>
          </a:p>
        </p:txBody>
      </p:sp>
      <p:sp>
        <p:nvSpPr>
          <p:cNvPr id="3" name="Content Placeholder 2"/>
          <p:cNvSpPr>
            <a:spLocks noGrp="1"/>
          </p:cNvSpPr>
          <p:nvPr>
            <p:ph idx="1"/>
          </p:nvPr>
        </p:nvSpPr>
        <p:spPr/>
        <p:txBody>
          <a:bodyPr/>
          <a:lstStyle/>
          <a:p>
            <a:r>
              <a:rPr lang="en-US" dirty="0" smtClean="0"/>
              <a:t>Viewing Individual Responses</a:t>
            </a:r>
          </a:p>
          <a:p>
            <a:pPr lvl="2"/>
            <a:r>
              <a:rPr lang="en-US" dirty="0" smtClean="0"/>
              <a:t>Click the Individual Responses button </a:t>
            </a:r>
            <a:r>
              <a:rPr lang="en-US" b="1" dirty="0" smtClean="0"/>
              <a:t>or</a:t>
            </a:r>
            <a:r>
              <a:rPr lang="en-US" dirty="0" smtClean="0"/>
              <a:t>…</a:t>
            </a:r>
          </a:p>
          <a:p>
            <a:pPr lvl="2"/>
            <a:r>
              <a:rPr lang="en-US" dirty="0" smtClean="0"/>
              <a:t>Click the View button next to the response record</a:t>
            </a:r>
          </a:p>
          <a:p>
            <a:endParaRPr lang="en-US" dirty="0"/>
          </a:p>
        </p:txBody>
      </p:sp>
      <p:grpSp>
        <p:nvGrpSpPr>
          <p:cNvPr id="5" name="Group 4"/>
          <p:cNvGrpSpPr/>
          <p:nvPr/>
        </p:nvGrpSpPr>
        <p:grpSpPr>
          <a:xfrm>
            <a:off x="1066800" y="3276600"/>
            <a:ext cx="6710680" cy="2085975"/>
            <a:chOff x="914400" y="3552825"/>
            <a:chExt cx="6710680" cy="2085975"/>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0" y="3552825"/>
              <a:ext cx="6650831" cy="2085975"/>
            </a:xfrm>
            <a:prstGeom prst="rect">
              <a:avLst/>
            </a:prstGeom>
            <a:noFill/>
            <a:ln w="9525">
              <a:solidFill>
                <a:schemeClr val="tx1"/>
              </a:solidFill>
              <a:miter lim="800000"/>
              <a:headEnd/>
              <a:tailEnd/>
            </a:ln>
            <a:extLst>
              <a:ext uri="{909E8E84-426E-40DD-AFC4-6F175D3DCCD1}">
                <a14:hiddenFill xmlns:a14="http://schemas.microsoft.com/office/drawing/2010/main" xmlns="">
                  <a:solidFill>
                    <a:schemeClr val="accent1"/>
                  </a:solidFill>
                </a14:hiddenFill>
              </a:ext>
            </a:extLst>
          </p:spPr>
        </p:pic>
        <p:sp>
          <p:nvSpPr>
            <p:cNvPr id="4" name="Oval 3"/>
            <p:cNvSpPr/>
            <p:nvPr/>
          </p:nvSpPr>
          <p:spPr>
            <a:xfrm>
              <a:off x="1828800" y="3857625"/>
              <a:ext cx="1219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015480" y="4876800"/>
              <a:ext cx="6096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929512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4000" dirty="0" smtClean="0"/>
              <a:t>Topic 6:  Reports</a:t>
            </a:r>
            <a:endParaRPr lang="en-US" sz="4000" dirty="0"/>
          </a:p>
        </p:txBody>
      </p:sp>
      <p:sp>
        <p:nvSpPr>
          <p:cNvPr id="3" name="Content Placeholder 2"/>
          <p:cNvSpPr>
            <a:spLocks noGrp="1"/>
          </p:cNvSpPr>
          <p:nvPr>
            <p:ph idx="1"/>
          </p:nvPr>
        </p:nvSpPr>
        <p:spPr/>
        <p:txBody>
          <a:bodyPr/>
          <a:lstStyle/>
          <a:p>
            <a:r>
              <a:rPr lang="en-US" dirty="0" smtClean="0"/>
              <a:t>Viewing the Results Overview</a:t>
            </a:r>
            <a:endParaRPr lang="en-US" dirty="0"/>
          </a:p>
        </p:txBody>
      </p:sp>
      <p:grpSp>
        <p:nvGrpSpPr>
          <p:cNvPr id="9" name="Group 8"/>
          <p:cNvGrpSpPr/>
          <p:nvPr/>
        </p:nvGrpSpPr>
        <p:grpSpPr>
          <a:xfrm>
            <a:off x="939800" y="2362200"/>
            <a:ext cx="6701631" cy="2085975"/>
            <a:chOff x="939800" y="2438400"/>
            <a:chExt cx="6701631" cy="2085975"/>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0600" y="2438400"/>
              <a:ext cx="6650831" cy="2085975"/>
            </a:xfrm>
            <a:prstGeom prst="rect">
              <a:avLst/>
            </a:prstGeom>
            <a:noFill/>
            <a:ln w="9525">
              <a:solidFill>
                <a:schemeClr val="tx1"/>
              </a:solidFill>
              <a:miter lim="800000"/>
              <a:headEnd/>
              <a:tailEnd/>
            </a:ln>
            <a:extLst>
              <a:ext uri="{909E8E84-426E-40DD-AFC4-6F175D3DCCD1}">
                <a14:hiddenFill xmlns:a14="http://schemas.microsoft.com/office/drawing/2010/main" xmlns="">
                  <a:solidFill>
                    <a:schemeClr val="accent1"/>
                  </a:solidFill>
                </a14:hiddenFill>
              </a:ext>
            </a:extLst>
          </p:spPr>
        </p:pic>
        <p:sp>
          <p:nvSpPr>
            <p:cNvPr id="6" name="Oval 5"/>
            <p:cNvSpPr/>
            <p:nvPr/>
          </p:nvSpPr>
          <p:spPr>
            <a:xfrm>
              <a:off x="939800" y="2743200"/>
              <a:ext cx="1219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0600" y="4724400"/>
            <a:ext cx="4171950" cy="1695450"/>
          </a:xfrm>
          <a:prstGeom prst="rect">
            <a:avLst/>
          </a:prstGeom>
          <a:noFill/>
          <a:ln w="9525">
            <a:solidFill>
              <a:schemeClr val="tx1"/>
            </a:solidFill>
            <a:miter lim="800000"/>
            <a:headEnd/>
            <a:tailEnd/>
          </a:ln>
          <a:extLst>
            <a:ext uri="{909E8E84-426E-40DD-AFC4-6F175D3DCCD1}">
              <a14:hiddenFill xmlns:a14="http://schemas.microsoft.com/office/drawing/2010/main" xmlns="">
                <a:solidFill>
                  <a:schemeClr val="accent1"/>
                </a:solidFill>
              </a14:hiddenFill>
            </a:ext>
          </a:extLst>
        </p:spPr>
      </p:pic>
      <p:sp>
        <p:nvSpPr>
          <p:cNvPr id="10" name="Oval 9"/>
          <p:cNvSpPr/>
          <p:nvPr/>
        </p:nvSpPr>
        <p:spPr>
          <a:xfrm>
            <a:off x="1549400" y="5791200"/>
            <a:ext cx="3479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410200" y="4724400"/>
            <a:ext cx="2743200" cy="646331"/>
          </a:xfrm>
          <a:prstGeom prst="rect">
            <a:avLst/>
          </a:prstGeom>
          <a:noFill/>
          <a:ln>
            <a:solidFill>
              <a:schemeClr val="tx1"/>
            </a:solidFill>
          </a:ln>
        </p:spPr>
        <p:txBody>
          <a:bodyPr wrap="square" rtlCol="0">
            <a:spAutoFit/>
          </a:bodyPr>
          <a:lstStyle/>
          <a:p>
            <a:r>
              <a:rPr lang="en-US" dirty="0" smtClean="0"/>
              <a:t>Be sure to set the Display to All Pages and Questions!</a:t>
            </a:r>
            <a:endParaRPr lang="en-US" dirty="0"/>
          </a:p>
        </p:txBody>
      </p:sp>
      <p:cxnSp>
        <p:nvCxnSpPr>
          <p:cNvPr id="13" name="Straight Arrow Connector 12"/>
          <p:cNvCxnSpPr>
            <a:stCxn id="11" idx="1"/>
          </p:cNvCxnSpPr>
          <p:nvPr/>
        </p:nvCxnSpPr>
        <p:spPr>
          <a:xfrm flipH="1">
            <a:off x="4666565" y="5047566"/>
            <a:ext cx="743635" cy="74363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65387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What are Forms &amp; Surveys?</a:t>
            </a:r>
          </a:p>
          <a:p>
            <a:r>
              <a:rPr lang="en-US" dirty="0" smtClean="0"/>
              <a:t>Creating a New Form</a:t>
            </a:r>
          </a:p>
          <a:p>
            <a:r>
              <a:rPr lang="en-US" dirty="0" smtClean="0"/>
              <a:t>Setting Form Options</a:t>
            </a:r>
          </a:p>
          <a:p>
            <a:r>
              <a:rPr lang="en-US" dirty="0" smtClean="0"/>
              <a:t>Viewing &amp; Publishing Forms</a:t>
            </a:r>
          </a:p>
          <a:p>
            <a:r>
              <a:rPr lang="en-US" dirty="0" smtClean="0"/>
              <a:t>The “More” Dropdown</a:t>
            </a:r>
          </a:p>
          <a:p>
            <a:r>
              <a:rPr lang="en-US" dirty="0" smtClean="0"/>
              <a:t>Reports</a:t>
            </a:r>
          </a:p>
          <a:p>
            <a:r>
              <a:rPr lang="en-US" dirty="0" smtClean="0"/>
              <a:t>Item Libraries</a:t>
            </a:r>
          </a:p>
          <a:p>
            <a:r>
              <a:rPr lang="en-US" dirty="0" smtClean="0"/>
              <a:t>Styles</a:t>
            </a:r>
          </a:p>
          <a:p>
            <a:endParaRPr lang="en-US" dirty="0"/>
          </a:p>
        </p:txBody>
      </p:sp>
    </p:spTree>
    <p:extLst>
      <p:ext uri="{BB962C8B-B14F-4D97-AF65-F5344CB8AC3E}">
        <p14:creationId xmlns:p14="http://schemas.microsoft.com/office/powerpoint/2010/main" xmlns="" val="32985114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6:  Reports</a:t>
            </a:r>
            <a:endParaRPr lang="en-US" sz="4000" dirty="0"/>
          </a:p>
        </p:txBody>
      </p:sp>
      <p:sp>
        <p:nvSpPr>
          <p:cNvPr id="3" name="Content Placeholder 2"/>
          <p:cNvSpPr>
            <a:spLocks noGrp="1"/>
          </p:cNvSpPr>
          <p:nvPr>
            <p:ph idx="1"/>
          </p:nvPr>
        </p:nvSpPr>
        <p:spPr/>
        <p:txBody>
          <a:bodyPr>
            <a:normAutofit/>
          </a:bodyPr>
          <a:lstStyle/>
          <a:p>
            <a:r>
              <a:rPr lang="en-US" dirty="0" smtClean="0"/>
              <a:t>Results Overview</a:t>
            </a:r>
          </a:p>
          <a:p>
            <a:pPr lvl="1"/>
            <a:r>
              <a:rPr lang="en-US" dirty="0" smtClean="0"/>
              <a:t>Manage Filters - Demo</a:t>
            </a:r>
          </a:p>
          <a:p>
            <a:pPr lvl="2"/>
            <a:r>
              <a:rPr lang="en-US" dirty="0" smtClean="0"/>
              <a:t>Click Insert Filter to specify the data for which you are filtering.  You may insert more than one filter.</a:t>
            </a:r>
          </a:p>
          <a:p>
            <a:pPr lvl="2"/>
            <a:r>
              <a:rPr lang="en-US" dirty="0" smtClean="0"/>
              <a:t>The Filter will remain active, until it is deleted or inactivated.</a:t>
            </a:r>
          </a:p>
          <a:p>
            <a:pPr lvl="1"/>
            <a:r>
              <a:rPr lang="en-US" dirty="0" smtClean="0"/>
              <a:t>Share Results - Demo</a:t>
            </a:r>
          </a:p>
          <a:p>
            <a:pPr lvl="2"/>
            <a:r>
              <a:rPr lang="en-US" dirty="0" smtClean="0"/>
              <a:t>Report Sharing allows you to specify those with whom you would like to share Overview Results.  Share with others who do not have access to Forms &amp; Surveys.</a:t>
            </a:r>
          </a:p>
          <a:p>
            <a:pPr lvl="2"/>
            <a:r>
              <a:rPr lang="en-US" dirty="0" smtClean="0"/>
              <a:t>Be sure to Enable Report Shares!</a:t>
            </a:r>
            <a:endParaRPr lang="en-US" dirty="0"/>
          </a:p>
        </p:txBody>
      </p:sp>
    </p:spTree>
    <p:extLst>
      <p:ext uri="{BB962C8B-B14F-4D97-AF65-F5344CB8AC3E}">
        <p14:creationId xmlns:p14="http://schemas.microsoft.com/office/powerpoint/2010/main" xmlns="" val="12661481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6:  Export Data</a:t>
            </a:r>
            <a:endParaRPr lang="en-US" sz="4000" dirty="0"/>
          </a:p>
        </p:txBody>
      </p:sp>
      <p:sp>
        <p:nvSpPr>
          <p:cNvPr id="3" name="Content Placeholder 2"/>
          <p:cNvSpPr>
            <a:spLocks noGrp="1"/>
          </p:cNvSpPr>
          <p:nvPr>
            <p:ph idx="1"/>
          </p:nvPr>
        </p:nvSpPr>
        <p:spPr/>
        <p:txBody>
          <a:bodyPr/>
          <a:lstStyle/>
          <a:p>
            <a:r>
              <a:rPr lang="en-US" sz="2800" dirty="0" smtClean="0"/>
              <a:t>From the Results Overview window, click the Export Data button.</a:t>
            </a:r>
          </a:p>
          <a:p>
            <a:r>
              <a:rPr lang="en-US" sz="2800" dirty="0" smtClean="0"/>
              <a:t>Data will be exported to a CSV file.</a:t>
            </a:r>
          </a:p>
          <a:p>
            <a:r>
              <a:rPr lang="en-US" sz="2800" dirty="0" smtClean="0"/>
              <a:t>You may keep the default settings for the standard export.</a:t>
            </a:r>
            <a:endParaRPr lang="en-US" sz="2800" dirty="0"/>
          </a:p>
        </p:txBody>
      </p:sp>
      <p:grpSp>
        <p:nvGrpSpPr>
          <p:cNvPr id="4" name="Group 3"/>
          <p:cNvGrpSpPr/>
          <p:nvPr/>
        </p:nvGrpSpPr>
        <p:grpSpPr>
          <a:xfrm>
            <a:off x="1295400" y="4162425"/>
            <a:ext cx="6650831" cy="2085975"/>
            <a:chOff x="955040" y="3629025"/>
            <a:chExt cx="6650831" cy="2085975"/>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5040" y="3629025"/>
              <a:ext cx="6650831" cy="2085975"/>
            </a:xfrm>
            <a:prstGeom prst="rect">
              <a:avLst/>
            </a:prstGeom>
            <a:noFill/>
            <a:ln w="9525">
              <a:solidFill>
                <a:schemeClr val="tx1"/>
              </a:solidFill>
              <a:miter lim="800000"/>
              <a:headEnd/>
              <a:tailEnd/>
            </a:ln>
            <a:extLst>
              <a:ext uri="{909E8E84-426E-40DD-AFC4-6F175D3DCCD1}">
                <a14:hiddenFill xmlns:a14="http://schemas.microsoft.com/office/drawing/2010/main" xmlns="">
                  <a:solidFill>
                    <a:schemeClr val="accent1"/>
                  </a:solidFill>
                </a14:hiddenFill>
              </a:ext>
            </a:extLst>
          </p:spPr>
        </p:pic>
        <p:sp>
          <p:nvSpPr>
            <p:cNvPr id="6" name="Oval 5"/>
            <p:cNvSpPr/>
            <p:nvPr/>
          </p:nvSpPr>
          <p:spPr>
            <a:xfrm>
              <a:off x="2915920" y="3916680"/>
              <a:ext cx="838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2895430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7:  Item Libraries</a:t>
            </a:r>
            <a:endParaRPr lang="en-US" sz="4000" dirty="0"/>
          </a:p>
        </p:txBody>
      </p:sp>
      <p:sp>
        <p:nvSpPr>
          <p:cNvPr id="3" name="Content Placeholder 2"/>
          <p:cNvSpPr>
            <a:spLocks noGrp="1"/>
          </p:cNvSpPr>
          <p:nvPr>
            <p:ph idx="1"/>
          </p:nvPr>
        </p:nvSpPr>
        <p:spPr/>
        <p:txBody>
          <a:bodyPr/>
          <a:lstStyle/>
          <a:p>
            <a:r>
              <a:rPr lang="en-US" dirty="0" smtClean="0"/>
              <a:t>Item Libraries:  This allows you to create a set of common questions that you or other users may need to add to a form/survey.</a:t>
            </a:r>
          </a:p>
          <a:p>
            <a:r>
              <a:rPr lang="en-US" dirty="0" smtClean="0"/>
              <a:t>Compare to a “frequently used question” database.</a:t>
            </a:r>
          </a:p>
          <a:p>
            <a:r>
              <a:rPr lang="en-US" dirty="0" smtClean="0"/>
              <a:t>Site and </a:t>
            </a:r>
            <a:r>
              <a:rPr lang="en-US" dirty="0" err="1" smtClean="0"/>
              <a:t>Subsite</a:t>
            </a:r>
            <a:r>
              <a:rPr lang="en-US" dirty="0" smtClean="0"/>
              <a:t> Directors are the only editors with access to create Item Libraries.</a:t>
            </a:r>
          </a:p>
          <a:p>
            <a:r>
              <a:rPr lang="en-US" dirty="0" smtClean="0"/>
              <a:t>Demo – Create an FAQ Item Library</a:t>
            </a:r>
          </a:p>
        </p:txBody>
      </p:sp>
    </p:spTree>
    <p:extLst>
      <p:ext uri="{BB962C8B-B14F-4D97-AF65-F5344CB8AC3E}">
        <p14:creationId xmlns:p14="http://schemas.microsoft.com/office/powerpoint/2010/main" xmlns="" val="459713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8:  Styles</a:t>
            </a:r>
            <a:endParaRPr lang="en-US" sz="4000" dirty="0"/>
          </a:p>
        </p:txBody>
      </p:sp>
      <p:sp>
        <p:nvSpPr>
          <p:cNvPr id="3" name="Content Placeholder 2"/>
          <p:cNvSpPr>
            <a:spLocks noGrp="1"/>
          </p:cNvSpPr>
          <p:nvPr>
            <p:ph idx="1"/>
          </p:nvPr>
        </p:nvSpPr>
        <p:spPr/>
        <p:txBody>
          <a:bodyPr/>
          <a:lstStyle/>
          <a:p>
            <a:r>
              <a:rPr lang="en-US" dirty="0" smtClean="0"/>
              <a:t>Styles:  A way to add color and customization to how a form/survey looks on a webpage.</a:t>
            </a:r>
          </a:p>
          <a:p>
            <a:r>
              <a:rPr lang="en-US" dirty="0" smtClean="0"/>
              <a:t>Hands-on Activities:</a:t>
            </a:r>
          </a:p>
          <a:p>
            <a:pPr lvl="1"/>
            <a:r>
              <a:rPr lang="en-US" dirty="0" smtClean="0"/>
              <a:t>Create a Style </a:t>
            </a:r>
          </a:p>
          <a:p>
            <a:pPr lvl="1"/>
            <a:r>
              <a:rPr lang="en-US" dirty="0" smtClean="0"/>
              <a:t>Apply to Transcript Form</a:t>
            </a:r>
            <a:endParaRPr lang="en-US" dirty="0"/>
          </a:p>
        </p:txBody>
      </p:sp>
    </p:spTree>
    <p:extLst>
      <p:ext uri="{BB962C8B-B14F-4D97-AF65-F5344CB8AC3E}">
        <p14:creationId xmlns:p14="http://schemas.microsoft.com/office/powerpoint/2010/main" xmlns="" val="1780166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400" dirty="0" smtClean="0"/>
              <a:t>Topic </a:t>
            </a:r>
            <a:r>
              <a:rPr lang="en-US" sz="4400" dirty="0" smtClean="0"/>
              <a:t>1:  What are Forms &amp; Surveys?</a:t>
            </a:r>
            <a:endParaRPr lang="en-US" sz="4400" dirty="0"/>
          </a:p>
        </p:txBody>
      </p:sp>
      <p:sp>
        <p:nvSpPr>
          <p:cNvPr id="3" name="Content Placeholder 2"/>
          <p:cNvSpPr>
            <a:spLocks noGrp="1"/>
          </p:cNvSpPr>
          <p:nvPr>
            <p:ph idx="1"/>
          </p:nvPr>
        </p:nvSpPr>
        <p:spPr/>
        <p:txBody>
          <a:bodyPr>
            <a:normAutofit fontScale="92500" lnSpcReduction="20000"/>
          </a:bodyPr>
          <a:lstStyle/>
          <a:p>
            <a:pPr marL="57150" indent="0">
              <a:buNone/>
            </a:pPr>
            <a:r>
              <a:rPr lang="en-US" dirty="0" smtClean="0">
                <a:effectLst/>
              </a:rPr>
              <a:t>Forms &amp; Surveys allow users to be able to gather important data from their populous, and analyze that data right from C2.</a:t>
            </a:r>
          </a:p>
          <a:p>
            <a:pPr marL="57150" indent="0">
              <a:buNone/>
            </a:pPr>
            <a:r>
              <a:rPr lang="en-US" dirty="0" smtClean="0"/>
              <a:t>It</a:t>
            </a:r>
            <a:r>
              <a:rPr lang="en-US" dirty="0" smtClean="0">
                <a:effectLst/>
              </a:rPr>
              <a:t> consists of </a:t>
            </a:r>
            <a:r>
              <a:rPr lang="en-US" b="1" dirty="0" smtClean="0">
                <a:effectLst/>
              </a:rPr>
              <a:t>three major components</a:t>
            </a:r>
            <a:r>
              <a:rPr lang="en-US" dirty="0" smtClean="0">
                <a:effectLst/>
              </a:rPr>
              <a:t>:</a:t>
            </a:r>
          </a:p>
          <a:p>
            <a:pPr lvl="1"/>
            <a:r>
              <a:rPr lang="en-US" b="1" dirty="0" smtClean="0"/>
              <a:t>Style</a:t>
            </a:r>
            <a:r>
              <a:rPr lang="en-US" dirty="0" smtClean="0"/>
              <a:t>:  </a:t>
            </a:r>
            <a:r>
              <a:rPr lang="en-US" dirty="0" smtClean="0">
                <a:effectLst/>
              </a:rPr>
              <a:t>A style sets the colors and fonts for your form or survey. Each form or survey you create must be associated with a style.</a:t>
            </a:r>
            <a:endParaRPr lang="en-US" dirty="0" smtClean="0"/>
          </a:p>
          <a:p>
            <a:pPr lvl="1"/>
            <a:r>
              <a:rPr lang="en-US" b="1" dirty="0" smtClean="0"/>
              <a:t>Items</a:t>
            </a:r>
            <a:r>
              <a:rPr lang="en-US" dirty="0" smtClean="0"/>
              <a:t>:  </a:t>
            </a:r>
            <a:r>
              <a:rPr lang="en-US" dirty="0" smtClean="0">
                <a:effectLst/>
              </a:rPr>
              <a:t>Items (question types) are the core of your form or survey. They represent the separate pieces of information you are attempting to collect.  There are 20 different types of items from which to choose. </a:t>
            </a:r>
          </a:p>
          <a:p>
            <a:pPr lvl="1"/>
            <a:r>
              <a:rPr lang="en-US" b="1" dirty="0" smtClean="0"/>
              <a:t>Pages</a:t>
            </a:r>
            <a:r>
              <a:rPr lang="en-US" dirty="0" smtClean="0"/>
              <a:t>:  </a:t>
            </a:r>
            <a:r>
              <a:rPr lang="en-US" dirty="0" smtClean="0">
                <a:effectLst/>
              </a:rPr>
              <a:t>You may have an unlimited number of items, distributed among an unlimited number of pages on a form or survey.</a:t>
            </a:r>
          </a:p>
          <a:p>
            <a:pPr lvl="2"/>
            <a:endParaRPr lang="en-US" dirty="0"/>
          </a:p>
        </p:txBody>
      </p:sp>
    </p:spTree>
    <p:extLst>
      <p:ext uri="{BB962C8B-B14F-4D97-AF65-F5344CB8AC3E}">
        <p14:creationId xmlns:p14="http://schemas.microsoft.com/office/powerpoint/2010/main" xmlns="" val="2672616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1:  What are Forms &amp; Surveys?</a:t>
            </a:r>
            <a:endParaRPr lang="en-US" sz="4000" dirty="0"/>
          </a:p>
        </p:txBody>
      </p:sp>
      <p:sp>
        <p:nvSpPr>
          <p:cNvPr id="3" name="Content Placeholder 2"/>
          <p:cNvSpPr>
            <a:spLocks noGrp="1"/>
          </p:cNvSpPr>
          <p:nvPr>
            <p:ph idx="1"/>
          </p:nvPr>
        </p:nvSpPr>
        <p:spPr/>
        <p:txBody>
          <a:bodyPr>
            <a:normAutofit/>
          </a:bodyPr>
          <a:lstStyle/>
          <a:p>
            <a:r>
              <a:rPr lang="en-US" dirty="0" smtClean="0"/>
              <a:t>District Examples of Forms</a:t>
            </a:r>
          </a:p>
          <a:p>
            <a:pPr lvl="1"/>
            <a:r>
              <a:rPr lang="en-US" dirty="0" smtClean="0">
                <a:hlinkClick r:id="rId2"/>
              </a:rPr>
              <a:t>Transcript Request</a:t>
            </a:r>
            <a:endParaRPr lang="en-US" dirty="0" smtClean="0"/>
          </a:p>
          <a:p>
            <a:pPr lvl="1"/>
            <a:r>
              <a:rPr lang="en-US" dirty="0" smtClean="0">
                <a:hlinkClick r:id="rId3"/>
              </a:rPr>
              <a:t>Tona-E-News</a:t>
            </a:r>
            <a:endParaRPr lang="en-US" dirty="0" smtClean="0"/>
          </a:p>
          <a:p>
            <a:pPr lvl="1"/>
            <a:r>
              <a:rPr lang="en-US" dirty="0" smtClean="0">
                <a:hlinkClick r:id="rId4"/>
              </a:rPr>
              <a:t>iPad Application</a:t>
            </a:r>
            <a:endParaRPr lang="en-US" dirty="0" smtClean="0"/>
          </a:p>
          <a:p>
            <a:pPr lvl="1"/>
            <a:r>
              <a:rPr lang="en-US" dirty="0" smtClean="0">
                <a:hlinkClick r:id="rId5"/>
              </a:rPr>
              <a:t>Petition</a:t>
            </a:r>
            <a:endParaRPr lang="en-US" dirty="0" smtClean="0"/>
          </a:p>
          <a:p>
            <a:pPr lvl="1"/>
            <a:r>
              <a:rPr lang="en-US" dirty="0" smtClean="0">
                <a:hlinkClick r:id="rId6"/>
              </a:rPr>
              <a:t>Website Feedback</a:t>
            </a:r>
            <a:endParaRPr lang="en-US" dirty="0" smtClean="0"/>
          </a:p>
          <a:p>
            <a:pPr lvl="1"/>
            <a:r>
              <a:rPr lang="en-US" dirty="0" smtClean="0">
                <a:hlinkClick r:id="rId7"/>
              </a:rPr>
              <a:t>Child Safety Training</a:t>
            </a:r>
            <a:r>
              <a:rPr lang="en-US" dirty="0" smtClean="0"/>
              <a:t> &amp; </a:t>
            </a:r>
            <a:r>
              <a:rPr lang="en-US" dirty="0" smtClean="0">
                <a:hlinkClick r:id="rId8"/>
              </a:rPr>
              <a:t>Anaphylaxis Training</a:t>
            </a:r>
            <a:endParaRPr lang="en-US" dirty="0" smtClean="0"/>
          </a:p>
          <a:p>
            <a:pPr lvl="1"/>
            <a:r>
              <a:rPr lang="en-US" dirty="0" smtClean="0">
                <a:hlinkClick r:id="rId9"/>
              </a:rPr>
              <a:t>Scholarship Application</a:t>
            </a:r>
            <a:endParaRPr lang="en-US" dirty="0" smtClean="0"/>
          </a:p>
          <a:p>
            <a:pPr lvl="1"/>
            <a:r>
              <a:rPr lang="en-US" dirty="0" smtClean="0">
                <a:hlinkClick r:id="rId10"/>
              </a:rPr>
              <a:t>Scholar Athlete</a:t>
            </a:r>
            <a:endParaRPr lang="en-US" dirty="0" smtClean="0"/>
          </a:p>
          <a:p>
            <a:endParaRPr lang="en-US" dirty="0"/>
          </a:p>
        </p:txBody>
      </p:sp>
    </p:spTree>
    <p:extLst>
      <p:ext uri="{BB962C8B-B14F-4D97-AF65-F5344CB8AC3E}">
        <p14:creationId xmlns:p14="http://schemas.microsoft.com/office/powerpoint/2010/main" xmlns="" val="180823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smtClean="0"/>
              <a:t>Topic 1:  What are Forms &amp; Surveys?</a:t>
            </a:r>
            <a:endParaRPr lang="en-US" sz="4000" dirty="0"/>
          </a:p>
        </p:txBody>
      </p:sp>
      <p:sp>
        <p:nvSpPr>
          <p:cNvPr id="3" name="Content Placeholder 2"/>
          <p:cNvSpPr>
            <a:spLocks noGrp="1"/>
          </p:cNvSpPr>
          <p:nvPr>
            <p:ph idx="1"/>
          </p:nvPr>
        </p:nvSpPr>
        <p:spPr/>
        <p:txBody>
          <a:bodyPr>
            <a:normAutofit/>
          </a:bodyPr>
          <a:lstStyle/>
          <a:p>
            <a:pPr marL="0" indent="0">
              <a:buNone/>
            </a:pPr>
            <a:r>
              <a:rPr lang="en-US" dirty="0"/>
              <a:t>Overview of Workspace</a:t>
            </a:r>
          </a:p>
          <a:p>
            <a:r>
              <a:rPr lang="en-US" dirty="0" smtClean="0"/>
              <a:t>Where are Forms &amp; Surveys located?</a:t>
            </a:r>
          </a:p>
          <a:p>
            <a:pPr lvl="1"/>
            <a:r>
              <a:rPr lang="en-US" dirty="0" smtClean="0">
                <a:hlinkClick r:id="rId3"/>
              </a:rPr>
              <a:t>Workspace:  Site, Channel or Section</a:t>
            </a:r>
            <a:endParaRPr lang="en-US" dirty="0" smtClean="0"/>
          </a:p>
          <a:p>
            <a:pPr lvl="2"/>
            <a:r>
              <a:rPr lang="en-US" dirty="0" smtClean="0"/>
              <a:t>Each Workspace has it’s own unique set of Forms &amp; Surveys.</a:t>
            </a:r>
          </a:p>
          <a:p>
            <a:pPr lvl="2"/>
            <a:r>
              <a:rPr lang="en-US" i="1" dirty="0" smtClean="0"/>
              <a:t>Best Practice:  Always build your Forms in the workspace where it will be displayed to the general public!</a:t>
            </a:r>
          </a:p>
          <a:p>
            <a:pPr lvl="1"/>
            <a:r>
              <a:rPr lang="en-US" dirty="0" smtClean="0"/>
              <a:t>Tools </a:t>
            </a:r>
            <a:r>
              <a:rPr lang="en-US" dirty="0" err="1" smtClean="0"/>
              <a:t>Tab</a:t>
            </a:r>
            <a:r>
              <a:rPr lang="en-US" dirty="0" err="1" smtClean="0">
                <a:sym typeface="Wingdings" panose="05000000000000000000" pitchFamily="2" charset="2"/>
              </a:rPr>
              <a:t>Forms</a:t>
            </a:r>
            <a:r>
              <a:rPr lang="en-US" dirty="0" smtClean="0">
                <a:sym typeface="Wingdings" panose="05000000000000000000" pitchFamily="2" charset="2"/>
              </a:rPr>
              <a:t> &amp; Surveys</a:t>
            </a:r>
          </a:p>
          <a:p>
            <a:pPr lvl="2"/>
            <a:r>
              <a:rPr lang="en-US" dirty="0" smtClean="0">
                <a:sym typeface="Wingdings" panose="05000000000000000000" pitchFamily="2" charset="2"/>
              </a:rPr>
              <a:t>Review Tabs</a:t>
            </a:r>
          </a:p>
          <a:p>
            <a:pPr lvl="2"/>
            <a:r>
              <a:rPr lang="en-US" dirty="0" smtClean="0">
                <a:sym typeface="Wingdings" panose="05000000000000000000" pitchFamily="2" charset="2"/>
              </a:rPr>
              <a:t>Site Workspace has options that you will not find in the Channel or Section Workspace.</a:t>
            </a:r>
          </a:p>
        </p:txBody>
      </p:sp>
    </p:spTree>
    <p:extLst>
      <p:ext uri="{BB962C8B-B14F-4D97-AF65-F5344CB8AC3E}">
        <p14:creationId xmlns:p14="http://schemas.microsoft.com/office/powerpoint/2010/main" xmlns="" val="997210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smtClean="0"/>
              <a:t>Topic 2:  Creating a New Form</a:t>
            </a:r>
            <a:endParaRPr lang="en-US" sz="4000" dirty="0"/>
          </a:p>
        </p:txBody>
      </p:sp>
      <p:sp>
        <p:nvSpPr>
          <p:cNvPr id="3" name="Content Placeholder 2"/>
          <p:cNvSpPr>
            <a:spLocks noGrp="1"/>
          </p:cNvSpPr>
          <p:nvPr>
            <p:ph idx="1"/>
          </p:nvPr>
        </p:nvSpPr>
        <p:spPr/>
        <p:txBody>
          <a:bodyPr>
            <a:normAutofit/>
          </a:bodyPr>
          <a:lstStyle/>
          <a:p>
            <a:r>
              <a:rPr lang="en-US" dirty="0" smtClean="0"/>
              <a:t>Review all </a:t>
            </a:r>
            <a:r>
              <a:rPr lang="en-US" dirty="0" smtClean="0">
                <a:hlinkClick r:id="rId3"/>
              </a:rPr>
              <a:t>Item Types</a:t>
            </a:r>
            <a:endParaRPr lang="en-US" dirty="0" smtClean="0"/>
          </a:p>
          <a:p>
            <a:pPr lvl="1"/>
            <a:r>
              <a:rPr lang="en-US" dirty="0" smtClean="0"/>
              <a:t>Handout (11-13 Forms/Surveys Manual)</a:t>
            </a:r>
          </a:p>
          <a:p>
            <a:r>
              <a:rPr lang="en-US" dirty="0" smtClean="0"/>
              <a:t>Create New Form</a:t>
            </a:r>
          </a:p>
          <a:p>
            <a:pPr lvl="1"/>
            <a:r>
              <a:rPr lang="en-US" dirty="0" smtClean="0"/>
              <a:t>Hands-on exercise – Create a Transcript Request Form </a:t>
            </a:r>
            <a:endParaRPr lang="en-US" b="1" dirty="0" smtClean="0">
              <a:solidFill>
                <a:srgbClr val="FF0000"/>
              </a:solidFill>
            </a:endParaRPr>
          </a:p>
          <a:p>
            <a:pPr lvl="2"/>
            <a:r>
              <a:rPr lang="en-US" dirty="0"/>
              <a:t>Insert/Copy/Move/Delete Item Types</a:t>
            </a:r>
          </a:p>
          <a:p>
            <a:pPr lvl="2"/>
            <a:r>
              <a:rPr lang="en-US" dirty="0" smtClean="0"/>
              <a:t>Piping </a:t>
            </a:r>
          </a:p>
          <a:p>
            <a:pPr lvl="2"/>
            <a:r>
              <a:rPr lang="en-US" dirty="0" smtClean="0"/>
              <a:t>Page Conditions</a:t>
            </a:r>
          </a:p>
          <a:p>
            <a:pPr lvl="2"/>
            <a:r>
              <a:rPr lang="en-US" dirty="0" smtClean="0"/>
              <a:t>Page Properties </a:t>
            </a:r>
          </a:p>
          <a:p>
            <a:pPr lvl="2"/>
            <a:r>
              <a:rPr lang="en-US" dirty="0" smtClean="0"/>
              <a:t>Page Breaks</a:t>
            </a:r>
          </a:p>
          <a:p>
            <a:endParaRPr lang="en-US" dirty="0"/>
          </a:p>
        </p:txBody>
      </p:sp>
    </p:spTree>
    <p:extLst>
      <p:ext uri="{BB962C8B-B14F-4D97-AF65-F5344CB8AC3E}">
        <p14:creationId xmlns:p14="http://schemas.microsoft.com/office/powerpoint/2010/main" xmlns="" val="2236798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2: Creating a New Form</a:t>
            </a:r>
            <a:endParaRPr lang="en-US" sz="4000" dirty="0"/>
          </a:p>
        </p:txBody>
      </p:sp>
      <p:sp>
        <p:nvSpPr>
          <p:cNvPr id="3" name="Content Placeholder 2"/>
          <p:cNvSpPr>
            <a:spLocks noGrp="1"/>
          </p:cNvSpPr>
          <p:nvPr>
            <p:ph idx="1"/>
          </p:nvPr>
        </p:nvSpPr>
        <p:spPr/>
        <p:txBody>
          <a:bodyPr>
            <a:normAutofit fontScale="85000" lnSpcReduction="20000"/>
          </a:bodyPr>
          <a:lstStyle/>
          <a:p>
            <a:pPr marL="0" indent="0">
              <a:buNone/>
            </a:pPr>
            <a:r>
              <a:rPr lang="en-US" sz="4600" dirty="0" smtClean="0"/>
              <a:t>Tips:  </a:t>
            </a:r>
            <a:endParaRPr lang="en-US" sz="4600" dirty="0"/>
          </a:p>
          <a:p>
            <a:r>
              <a:rPr lang="en-US" dirty="0" smtClean="0"/>
              <a:t>For </a:t>
            </a:r>
            <a:r>
              <a:rPr lang="en-US" dirty="0"/>
              <a:t>each type of question, you can choose whether to make the item required. Users will </a:t>
            </a:r>
            <a:r>
              <a:rPr lang="en-US" dirty="0" smtClean="0"/>
              <a:t>not </a:t>
            </a:r>
            <a:r>
              <a:rPr lang="en-US" dirty="0"/>
              <a:t>be </a:t>
            </a:r>
            <a:r>
              <a:rPr lang="en-US" dirty="0" smtClean="0"/>
              <a:t> able </a:t>
            </a:r>
            <a:r>
              <a:rPr lang="en-US" dirty="0"/>
              <a:t>to complete the form without answering those </a:t>
            </a:r>
            <a:r>
              <a:rPr lang="en-US" dirty="0" smtClean="0"/>
              <a:t>questions</a:t>
            </a:r>
            <a:r>
              <a:rPr lang="en-US" dirty="0"/>
              <a:t>.</a:t>
            </a:r>
          </a:p>
          <a:p>
            <a:r>
              <a:rPr lang="en-US" dirty="0" smtClean="0"/>
              <a:t>Be </a:t>
            </a:r>
            <a:r>
              <a:rPr lang="en-US" dirty="0"/>
              <a:t>sure not to create too many items on one page. Add multiple pages to minimize scrolling. </a:t>
            </a:r>
            <a:r>
              <a:rPr lang="en-US" dirty="0" smtClean="0"/>
              <a:t>Users </a:t>
            </a:r>
            <a:r>
              <a:rPr lang="en-US" dirty="0"/>
              <a:t>will be able to click </a:t>
            </a:r>
            <a:r>
              <a:rPr lang="en-US" dirty="0" smtClean="0"/>
              <a:t>next to </a:t>
            </a:r>
            <a:r>
              <a:rPr lang="en-US" dirty="0"/>
              <a:t>view your additional pages/items.</a:t>
            </a:r>
          </a:p>
          <a:p>
            <a:r>
              <a:rPr lang="en-US" dirty="0" smtClean="0"/>
              <a:t>When </a:t>
            </a:r>
            <a:r>
              <a:rPr lang="en-US" dirty="0"/>
              <a:t>using piping, </a:t>
            </a:r>
            <a:r>
              <a:rPr lang="en-US" dirty="0" smtClean="0"/>
              <a:t>you </a:t>
            </a:r>
            <a:r>
              <a:rPr lang="en-US" dirty="0"/>
              <a:t>must put </a:t>
            </a:r>
            <a:r>
              <a:rPr lang="en-US" dirty="0" smtClean="0"/>
              <a:t>the </a:t>
            </a:r>
            <a:r>
              <a:rPr lang="en-US" dirty="0"/>
              <a:t>piped answer on a subsequent page.</a:t>
            </a:r>
          </a:p>
          <a:p>
            <a:r>
              <a:rPr lang="en-US" dirty="0" smtClean="0"/>
              <a:t>You </a:t>
            </a:r>
            <a:r>
              <a:rPr lang="en-US" dirty="0"/>
              <a:t>must change the </a:t>
            </a:r>
            <a:r>
              <a:rPr lang="en-US" dirty="0" smtClean="0"/>
              <a:t>status  of  the form to Active to </a:t>
            </a:r>
            <a:r>
              <a:rPr lang="en-US" dirty="0"/>
              <a:t>allow data to be entered and recorded</a:t>
            </a:r>
            <a:r>
              <a:rPr lang="en-US" dirty="0" smtClean="0"/>
              <a:t>.</a:t>
            </a:r>
            <a:endParaRPr lang="en-US" dirty="0"/>
          </a:p>
          <a:p>
            <a:r>
              <a:rPr lang="en-US" dirty="0" smtClean="0"/>
              <a:t>To Edit an existing form, click once on the title.  You may </a:t>
            </a:r>
            <a:r>
              <a:rPr lang="en-US" dirty="0"/>
              <a:t>not make extensive edits </a:t>
            </a:r>
            <a:r>
              <a:rPr lang="en-US" dirty="0" smtClean="0"/>
              <a:t>to a </a:t>
            </a:r>
            <a:r>
              <a:rPr lang="en-US" dirty="0"/>
              <a:t>form </a:t>
            </a:r>
            <a:r>
              <a:rPr lang="en-US" dirty="0" smtClean="0"/>
              <a:t>without </a:t>
            </a:r>
            <a:r>
              <a:rPr lang="en-US" dirty="0"/>
              <a:t>first clearing responses. If you need to </a:t>
            </a:r>
            <a:r>
              <a:rPr lang="en-US" dirty="0" smtClean="0"/>
              <a:t>retain </a:t>
            </a:r>
            <a:r>
              <a:rPr lang="en-US" dirty="0"/>
              <a:t>the data, export </a:t>
            </a:r>
            <a:r>
              <a:rPr lang="en-US" dirty="0" smtClean="0"/>
              <a:t>it </a:t>
            </a:r>
            <a:r>
              <a:rPr lang="en-US" dirty="0"/>
              <a:t>before you edit the </a:t>
            </a:r>
            <a:r>
              <a:rPr lang="en-US" dirty="0" smtClean="0"/>
              <a:t>form.</a:t>
            </a:r>
            <a:endParaRPr lang="en-US" dirty="0"/>
          </a:p>
        </p:txBody>
      </p:sp>
    </p:spTree>
    <p:extLst>
      <p:ext uri="{BB962C8B-B14F-4D97-AF65-F5344CB8AC3E}">
        <p14:creationId xmlns:p14="http://schemas.microsoft.com/office/powerpoint/2010/main" xmlns="" val="4179656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4000" dirty="0" smtClean="0"/>
              <a:t>Topic 3:  Setting Form Options </a:t>
            </a:r>
            <a:endParaRPr lang="en-US" sz="4000" dirty="0"/>
          </a:p>
        </p:txBody>
      </p:sp>
      <p:sp>
        <p:nvSpPr>
          <p:cNvPr id="3" name="Content Placeholder 2"/>
          <p:cNvSpPr>
            <a:spLocks noGrp="1"/>
          </p:cNvSpPr>
          <p:nvPr>
            <p:ph idx="1"/>
          </p:nvPr>
        </p:nvSpPr>
        <p:spPr/>
        <p:txBody>
          <a:bodyPr/>
          <a:lstStyle/>
          <a:p>
            <a:r>
              <a:rPr lang="en-US" dirty="0" smtClean="0"/>
              <a:t>The Options button allows you to change certain behaviors of each individual form.</a:t>
            </a:r>
          </a:p>
          <a:p>
            <a:r>
              <a:rPr lang="en-US" dirty="0" smtClean="0"/>
              <a:t>Review Form Options</a:t>
            </a:r>
          </a:p>
          <a:p>
            <a:pPr lvl="1"/>
            <a:r>
              <a:rPr lang="en-US" dirty="0" smtClean="0"/>
              <a:t>General Options</a:t>
            </a:r>
          </a:p>
          <a:p>
            <a:pPr lvl="1"/>
            <a:r>
              <a:rPr lang="en-US" dirty="0" smtClean="0"/>
              <a:t>Display Options</a:t>
            </a:r>
          </a:p>
          <a:p>
            <a:pPr lvl="1"/>
            <a:r>
              <a:rPr lang="en-US" dirty="0" smtClean="0"/>
              <a:t>Access Options</a:t>
            </a:r>
          </a:p>
          <a:p>
            <a:pPr lvl="1"/>
            <a:r>
              <a:rPr lang="en-US" dirty="0" smtClean="0"/>
              <a:t>Completion Options</a:t>
            </a:r>
          </a:p>
          <a:p>
            <a:pPr lvl="1"/>
            <a:r>
              <a:rPr lang="en-US" dirty="0" smtClean="0"/>
              <a:t>Report Options</a:t>
            </a:r>
          </a:p>
        </p:txBody>
      </p:sp>
    </p:spTree>
    <p:extLst>
      <p:ext uri="{BB962C8B-B14F-4D97-AF65-F5344CB8AC3E}">
        <p14:creationId xmlns:p14="http://schemas.microsoft.com/office/powerpoint/2010/main" xmlns="" val="1462402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Topic 3:  Setting Form Options</a:t>
            </a:r>
            <a:endParaRPr lang="en-US" sz="4000" dirty="0"/>
          </a:p>
        </p:txBody>
      </p:sp>
      <p:sp>
        <p:nvSpPr>
          <p:cNvPr id="3" name="Content Placeholder 2"/>
          <p:cNvSpPr>
            <a:spLocks noGrp="1"/>
          </p:cNvSpPr>
          <p:nvPr>
            <p:ph idx="1"/>
          </p:nvPr>
        </p:nvSpPr>
        <p:spPr/>
        <p:txBody>
          <a:bodyPr/>
          <a:lstStyle/>
          <a:p>
            <a:r>
              <a:rPr lang="en-US" dirty="0" smtClean="0"/>
              <a:t>General Tab</a:t>
            </a:r>
          </a:p>
          <a:p>
            <a:pPr lvl="1"/>
            <a:r>
              <a:rPr lang="en-US" dirty="0" smtClean="0"/>
              <a:t>Name</a:t>
            </a:r>
          </a:p>
          <a:p>
            <a:pPr lvl="1"/>
            <a:r>
              <a:rPr lang="en-US" dirty="0" smtClean="0"/>
              <a:t>Status </a:t>
            </a:r>
          </a:p>
          <a:p>
            <a:pPr lvl="1"/>
            <a:r>
              <a:rPr lang="en-US" dirty="0" smtClean="0"/>
              <a:t>Owners</a:t>
            </a:r>
          </a:p>
          <a:p>
            <a:pPr lvl="1"/>
            <a:r>
              <a:rPr lang="en-US" dirty="0" smtClean="0"/>
              <a:t>Admin Email</a:t>
            </a:r>
          </a:p>
          <a:p>
            <a:pPr lvl="1"/>
            <a:r>
              <a:rPr lang="en-US" dirty="0" smtClean="0"/>
              <a:t>Date Created</a:t>
            </a:r>
          </a:p>
          <a:p>
            <a:pPr lvl="1"/>
            <a:r>
              <a:rPr lang="en-US" dirty="0" smtClean="0"/>
              <a:t>Start/End Date</a:t>
            </a:r>
            <a:endParaRPr lang="en-US" dirty="0"/>
          </a:p>
        </p:txBody>
      </p:sp>
    </p:spTree>
    <p:extLst>
      <p:ext uri="{BB962C8B-B14F-4D97-AF65-F5344CB8AC3E}">
        <p14:creationId xmlns:p14="http://schemas.microsoft.com/office/powerpoint/2010/main" xmlns="" val="3955123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2726</TotalTime>
  <Words>1104</Words>
  <Application>Microsoft Office PowerPoint</Application>
  <PresentationFormat>On-screen Show (4:3)</PresentationFormat>
  <Paragraphs>170</Paragraphs>
  <Slides>23</Slides>
  <Notes>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Fabulous Forms &amp; Super Surveys</vt:lpstr>
      <vt:lpstr>Agenda</vt:lpstr>
      <vt:lpstr>Topic 1:  What are Forms &amp; Surveys?</vt:lpstr>
      <vt:lpstr>Topic 1:  What are Forms &amp; Surveys?</vt:lpstr>
      <vt:lpstr>Topic 1:  What are Forms &amp; Surveys?</vt:lpstr>
      <vt:lpstr>Topic 2:  Creating a New Form</vt:lpstr>
      <vt:lpstr>Topic 2: Creating a New Form</vt:lpstr>
      <vt:lpstr>Topic 3:  Setting Form Options </vt:lpstr>
      <vt:lpstr>Topic 3:  Setting Form Options</vt:lpstr>
      <vt:lpstr>Topic 3:  Setting Form Options</vt:lpstr>
      <vt:lpstr>Topic 3:  Setting Form Options</vt:lpstr>
      <vt:lpstr>Topic 3:  Setting Form Options</vt:lpstr>
      <vt:lpstr>Topic 3:  Setting Form Options</vt:lpstr>
      <vt:lpstr>Topic 4:  Viewing &amp; Publishing Forms</vt:lpstr>
      <vt:lpstr>Topic 4: Viewing &amp; Publishing Forms</vt:lpstr>
      <vt:lpstr>Topic 5:  More Dropdown</vt:lpstr>
      <vt:lpstr>Topic 6:  Reports</vt:lpstr>
      <vt:lpstr>Topic 6:  Reports</vt:lpstr>
      <vt:lpstr>Topic 6:  Reports</vt:lpstr>
      <vt:lpstr>Topic 6:  Reports</vt:lpstr>
      <vt:lpstr>Topic 6:  Export Data</vt:lpstr>
      <vt:lpstr>Topic 7:  Item Libraries</vt:lpstr>
      <vt:lpstr>Topic 8:  Styles</vt:lpstr>
    </vt:vector>
  </TitlesOfParts>
  <Company>Erie 1 BOCES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E1 Staff</dc:creator>
  <cp:lastModifiedBy>Milinda Beebe</cp:lastModifiedBy>
  <cp:revision>190</cp:revision>
  <cp:lastPrinted>2014-05-05T17:14:28Z</cp:lastPrinted>
  <dcterms:created xsi:type="dcterms:W3CDTF">2014-03-20T18:06:18Z</dcterms:created>
  <dcterms:modified xsi:type="dcterms:W3CDTF">2014-10-17T15:38:39Z</dcterms:modified>
</cp:coreProperties>
</file>