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92" r:id="rId2"/>
    <p:sldId id="462" r:id="rId3"/>
    <p:sldId id="463" r:id="rId4"/>
    <p:sldId id="464" r:id="rId5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this template" id="{1C05EA9C-6888-428A-85E3-24BE116E29F6}">
          <p14:sldIdLst>
            <p14:sldId id="392"/>
            <p14:sldId id="462"/>
            <p14:sldId id="463"/>
            <p14:sldId id="4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20">
          <p15:clr>
            <a:srgbClr val="A4A3A4"/>
          </p15:clr>
        </p15:guide>
        <p15:guide id="2" orient="horz" pos="973">
          <p15:clr>
            <a:srgbClr val="A4A3A4"/>
          </p15:clr>
        </p15:guide>
        <p15:guide id="3" orient="horz" pos="401">
          <p15:clr>
            <a:srgbClr val="A4A3A4"/>
          </p15:clr>
        </p15:guide>
        <p15:guide id="4" pos="5563">
          <p15:clr>
            <a:srgbClr val="A4A3A4"/>
          </p15:clr>
        </p15:guide>
        <p15:guide id="5" pos="196">
          <p15:clr>
            <a:srgbClr val="A4A3A4"/>
          </p15:clr>
        </p15:guide>
        <p15:guide id="6" orient="horz" pos="2940">
          <p15:clr>
            <a:srgbClr val="A4A3A4"/>
          </p15:clr>
        </p15:guide>
        <p15:guide id="7" orient="horz" pos="730">
          <p15:clr>
            <a:srgbClr val="A4A3A4"/>
          </p15:clr>
        </p15:guide>
        <p15:guide id="8" orient="horz" pos="301">
          <p15:clr>
            <a:srgbClr val="A4A3A4"/>
          </p15:clr>
        </p15:guide>
        <p15:guide id="9" pos="2211">
          <p15:clr>
            <a:srgbClr val="A4A3A4"/>
          </p15:clr>
        </p15:guide>
        <p15:guide id="10" pos="2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5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38938" autoAdjust="0"/>
  </p:normalViewPr>
  <p:slideViewPr>
    <p:cSldViewPr snapToGrid="0" snapToObjects="1">
      <p:cViewPr varScale="1">
        <p:scale>
          <a:sx n="108" d="100"/>
          <a:sy n="108" d="100"/>
        </p:scale>
        <p:origin x="108" y="702"/>
      </p:cViewPr>
      <p:guideLst>
        <p:guide orient="horz" pos="3920"/>
        <p:guide orient="horz" pos="973"/>
        <p:guide orient="horz" pos="401"/>
        <p:guide pos="5563"/>
        <p:guide pos="196"/>
        <p:guide orient="horz" pos="2940"/>
        <p:guide orient="horz" pos="730"/>
        <p:guide orient="horz" pos="301"/>
        <p:guide pos="2211"/>
        <p:guide pos="20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3264" y="-120"/>
      </p:cViewPr>
      <p:guideLst>
        <p:guide orient="horz" pos="2880"/>
        <p:guide pos="2160"/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D4127D1-1DA3-FD4C-899D-F10D46045E7A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5795F32-C039-324C-AEA0-2B598138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36800-F8B2-3E47-A373-388DE3582F91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A6F4022-7AF7-B44C-87BB-B0E6322D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63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6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11150" y="477441"/>
            <a:ext cx="3657600" cy="36576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158875"/>
            <a:ext cx="3383280" cy="164592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2804795"/>
            <a:ext cx="3383280" cy="11930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5006340"/>
            <a:ext cx="8915400" cy="13716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5400" y="5006340"/>
            <a:ext cx="228600" cy="137160"/>
          </a:xfrm>
          <a:prstGeom prst="rect">
            <a:avLst/>
          </a:prstGeom>
          <a:solidFill>
            <a:schemeClr val="accent1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448310" y="611399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3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6" y="477441"/>
            <a:ext cx="8520029" cy="2094309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2571750"/>
            <a:ext cx="8521700" cy="20955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3256106"/>
            <a:ext cx="7433150" cy="867267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2571750"/>
            <a:ext cx="8520113" cy="13716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6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8" y="477442"/>
            <a:ext cx="8520025" cy="209430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2571750"/>
            <a:ext cx="8521700" cy="20955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3256106"/>
            <a:ext cx="7433150" cy="867267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2571750"/>
            <a:ext cx="8520113" cy="137160"/>
          </a:xfrm>
          <a:prstGeom prst="rect">
            <a:avLst/>
          </a:prstGeom>
          <a:solidFill>
            <a:schemeClr val="accent5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011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8" y="477442"/>
            <a:ext cx="8520025" cy="209430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2571750"/>
            <a:ext cx="8521700" cy="20955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3256106"/>
            <a:ext cx="7433150" cy="867267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2571750"/>
            <a:ext cx="8520113" cy="13716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9204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477441"/>
            <a:ext cx="8521700" cy="418980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1158478"/>
            <a:ext cx="7433150" cy="296489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477441"/>
            <a:ext cx="8520113" cy="13716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2708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477441"/>
            <a:ext cx="8521700" cy="418980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1158478"/>
            <a:ext cx="7433150" cy="296489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477441"/>
            <a:ext cx="8520113" cy="13716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966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477441"/>
            <a:ext cx="8521700" cy="418980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1158478"/>
            <a:ext cx="7433150" cy="296489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477441"/>
            <a:ext cx="8520113" cy="13716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4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477441"/>
            <a:ext cx="8521700" cy="418980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1158478"/>
            <a:ext cx="7433150" cy="296489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477441"/>
            <a:ext cx="8520113" cy="13716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821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477441"/>
            <a:ext cx="8521700" cy="418980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1158478"/>
            <a:ext cx="7433150" cy="296489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477441"/>
            <a:ext cx="8520113" cy="137160"/>
          </a:xfrm>
          <a:prstGeom prst="rect">
            <a:avLst/>
          </a:prstGeom>
          <a:solidFill>
            <a:schemeClr val="accent5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5164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1150" y="477441"/>
            <a:ext cx="8521700" cy="418980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1158478"/>
            <a:ext cx="7433150" cy="2964896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477441"/>
            <a:ext cx="8520113" cy="13716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90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" y="927268"/>
            <a:ext cx="9143978" cy="42162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0415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11150" y="477441"/>
            <a:ext cx="3657600" cy="36576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158875"/>
            <a:ext cx="3383280" cy="164592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2804795"/>
            <a:ext cx="3383280" cy="11930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5006340"/>
            <a:ext cx="8915400" cy="13716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5400" y="5006340"/>
            <a:ext cx="228600" cy="137160"/>
          </a:xfrm>
          <a:prstGeom prst="rect">
            <a:avLst/>
          </a:prstGeom>
          <a:solidFill>
            <a:schemeClr val="accent2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448310" y="611399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3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" y="927268"/>
            <a:ext cx="9143978" cy="42162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267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" y="927268"/>
            <a:ext cx="9143978" cy="42162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2" y="927268"/>
            <a:ext cx="9143977" cy="4216232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2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ight image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" y="927268"/>
            <a:ext cx="9143978" cy="42162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" y="1158478"/>
            <a:ext cx="4123689" cy="3508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09161" y="927268"/>
            <a:ext cx="4434840" cy="4216232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2621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ft image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" y="927268"/>
            <a:ext cx="9143978" cy="42162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578003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60" y="1158478"/>
            <a:ext cx="4122225" cy="3508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3" y="927268"/>
            <a:ext cx="4434817" cy="4216232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771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+ content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87701" y="0"/>
            <a:ext cx="59563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3" y="489634"/>
            <a:ext cx="2561516" cy="1920240"/>
          </a:xfrm>
        </p:spPr>
        <p:txBody>
          <a:bodyPr t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09963" y="477442"/>
            <a:ext cx="5321301" cy="41898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872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only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87701" y="0"/>
            <a:ext cx="59563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3" y="489634"/>
            <a:ext cx="2561516" cy="1920240"/>
          </a:xfrm>
        </p:spPr>
        <p:txBody>
          <a:bodyPr t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5608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1089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2" y="927268"/>
            <a:ext cx="9143977" cy="4216232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3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158478"/>
            <a:ext cx="4123689" cy="3508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09160" y="1158478"/>
            <a:ext cx="4122103" cy="350877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292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11150" y="477441"/>
            <a:ext cx="3657600" cy="36576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158875"/>
            <a:ext cx="3383280" cy="164592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2804795"/>
            <a:ext cx="3383280" cy="11930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5006340"/>
            <a:ext cx="8915400" cy="13716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5400" y="5006340"/>
            <a:ext cx="228600" cy="13716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448310" y="611399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0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57800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60" y="1158478"/>
            <a:ext cx="4122225" cy="3508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12614" y="1158478"/>
            <a:ext cx="4122225" cy="350877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903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59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3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2096332" y="2215560"/>
            <a:ext cx="5078370" cy="7123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2096332" y="2215560"/>
            <a:ext cx="5078370" cy="71238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6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11150" y="477441"/>
            <a:ext cx="3657600" cy="36576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158875"/>
            <a:ext cx="3383280" cy="164592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2804795"/>
            <a:ext cx="3383280" cy="11930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5006340"/>
            <a:ext cx="8915400" cy="13716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5400" y="5006340"/>
            <a:ext cx="228600" cy="137160"/>
          </a:xfrm>
          <a:prstGeom prst="rect">
            <a:avLst/>
          </a:prstGeom>
          <a:solidFill>
            <a:schemeClr val="accent4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448310" y="611399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5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11150" y="477441"/>
            <a:ext cx="3657600" cy="36576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158875"/>
            <a:ext cx="3383280" cy="164592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2804795"/>
            <a:ext cx="3383280" cy="11930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5006340"/>
            <a:ext cx="8915400" cy="137160"/>
          </a:xfrm>
          <a:prstGeom prst="rect">
            <a:avLst/>
          </a:prstGeom>
          <a:solidFill>
            <a:schemeClr val="accent5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5400" y="5006340"/>
            <a:ext cx="228600" cy="137160"/>
          </a:xfrm>
          <a:prstGeom prst="rect">
            <a:avLst/>
          </a:prstGeom>
          <a:solidFill>
            <a:schemeClr val="accent5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448310" y="611399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6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311150" y="477441"/>
            <a:ext cx="3657600" cy="3657600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310" y="1158875"/>
            <a:ext cx="3383280" cy="1645920"/>
          </a:xfrm>
          <a:prstGeom prst="rect">
            <a:avLst/>
          </a:prstGeom>
        </p:spPr>
        <p:txBody>
          <a:bodyPr lIns="0" tIns="0" rIns="0" bIns="91440" anchor="b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310" y="2804795"/>
            <a:ext cx="3383280" cy="11930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5006340"/>
            <a:ext cx="8915400" cy="137160"/>
          </a:xfrm>
          <a:prstGeom prst="rect">
            <a:avLst/>
          </a:prstGeom>
          <a:solidFill>
            <a:schemeClr val="accent6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5400" y="5006340"/>
            <a:ext cx="228600" cy="137160"/>
          </a:xfrm>
          <a:prstGeom prst="rect">
            <a:avLst/>
          </a:prstGeom>
          <a:solidFill>
            <a:schemeClr val="accent6">
              <a:alpha val="60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448310" y="611399"/>
            <a:ext cx="1303697" cy="182880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3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477441"/>
            <a:ext cx="8524875" cy="20955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2571750"/>
            <a:ext cx="8521700" cy="20955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3256106"/>
            <a:ext cx="7433150" cy="867267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2571750"/>
            <a:ext cx="8520113" cy="13716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0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9" y="477442"/>
            <a:ext cx="8520025" cy="209430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2571750"/>
            <a:ext cx="8521700" cy="20955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3256106"/>
            <a:ext cx="7433150" cy="867267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2571750"/>
            <a:ext cx="8520113" cy="13716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0397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8" y="477442"/>
            <a:ext cx="8520025" cy="209430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11150" y="2571750"/>
            <a:ext cx="8521700" cy="20955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424" y="3256106"/>
            <a:ext cx="7433150" cy="867267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11150" y="2571750"/>
            <a:ext cx="8520113" cy="13716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5868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57800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151" y="1158478"/>
            <a:ext cx="8520234" cy="35087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916985" y="4768454"/>
            <a:ext cx="914400" cy="273844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z="800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8604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688" r:id="rId19"/>
    <p:sldLayoutId id="2147483692" r:id="rId20"/>
    <p:sldLayoutId id="2147483731" r:id="rId21"/>
    <p:sldLayoutId id="2147483732" r:id="rId22"/>
    <p:sldLayoutId id="2147483733" r:id="rId23"/>
    <p:sldLayoutId id="2147483683" r:id="rId24"/>
    <p:sldLayoutId id="2147483734" r:id="rId25"/>
    <p:sldLayoutId id="2147483887" r:id="rId26"/>
    <p:sldLayoutId id="2147483650" r:id="rId27"/>
    <p:sldLayoutId id="2147483886" r:id="rId28"/>
    <p:sldLayoutId id="2147483706" r:id="rId29"/>
    <p:sldLayoutId id="2147483707" r:id="rId30"/>
    <p:sldLayoutId id="2147483654" r:id="rId31"/>
    <p:sldLayoutId id="2147483655" r:id="rId32"/>
    <p:sldLayoutId id="2147483708" r:id="rId33"/>
    <p:sldLayoutId id="2147483709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457200" rtl="0" eaLnBrk="1" latinLnBrk="0" hangingPunct="1">
        <a:spcBef>
          <a:spcPts val="0"/>
        </a:spcBef>
        <a:spcAft>
          <a:spcPts val="100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2615" y="1156474"/>
            <a:ext cx="3139718" cy="3510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Blackboard / Schoolwires Updates</a:t>
            </a:r>
            <a:br>
              <a:rPr lang="en-US" dirty="0"/>
            </a:br>
            <a:r>
              <a:rPr lang="en-US" sz="1800" i="1" dirty="0"/>
              <a:t>Krista Ray &amp; Vicki Jacobs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89493" y="1293635"/>
            <a:ext cx="5241769" cy="66338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</p:spPr>
        <p:txBody>
          <a:bodyPr wrap="square" lIns="137160" tIns="137160" rIns="137160" bIns="137160" rtlCol="0" anchor="ctr">
            <a:noAutofit/>
          </a:bodyPr>
          <a:lstStyle/>
          <a:p>
            <a:r>
              <a:rPr lang="en-US" sz="1600" dirty="0">
                <a:latin typeface="+mj-lt"/>
              </a:rPr>
              <a:t>Product Name Updates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89493" y="1156475"/>
            <a:ext cx="5241769" cy="13716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</a:ln>
        </p:spPr>
        <p:txBody>
          <a:bodyPr wrap="square" lIns="137160" tIns="137160" rIns="137160" bIns="137160" rtlCol="0">
            <a:no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89493" y="2197047"/>
            <a:ext cx="5241769" cy="66338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</p:spPr>
        <p:txBody>
          <a:bodyPr wrap="square" lIns="137160" tIns="137160" rIns="137160" bIns="137160" rtlCol="0" anchor="ctr">
            <a:noAutofit/>
          </a:bodyPr>
          <a:lstStyle/>
          <a:p>
            <a:r>
              <a:rPr lang="en-US" sz="1600" dirty="0">
                <a:latin typeface="+mj-lt"/>
              </a:rPr>
              <a:t>Editor Changes</a:t>
            </a:r>
          </a:p>
          <a:p>
            <a:r>
              <a:rPr lang="en-US" sz="1200" dirty="0"/>
              <a:t>Content app vs. Flex app; Article Library app &amp; Headlines &amp; Features app</a:t>
            </a:r>
            <a:endParaRPr lang="en-US" sz="12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89493" y="2059887"/>
            <a:ext cx="5241769" cy="13716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</p:spPr>
        <p:txBody>
          <a:bodyPr wrap="square" lIns="137160" tIns="137160" rIns="137160" bIns="137160" rtlCol="0">
            <a:no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89493" y="3100458"/>
            <a:ext cx="5241769" cy="66338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</p:spPr>
        <p:txBody>
          <a:bodyPr wrap="square" lIns="137160" tIns="137160" rIns="137160" bIns="137160" rtlCol="0" anchor="ctr">
            <a:noAutofit/>
          </a:bodyPr>
          <a:lstStyle/>
          <a:p>
            <a:r>
              <a:rPr lang="en-US" sz="1600" dirty="0" err="1">
                <a:latin typeface="+mj-lt"/>
              </a:rPr>
              <a:t>ParentLink</a:t>
            </a:r>
            <a:r>
              <a:rPr lang="en-US" sz="1600" dirty="0">
                <a:latin typeface="+mj-lt"/>
              </a:rPr>
              <a:t> (Mobile Communications App)</a:t>
            </a:r>
          </a:p>
          <a:p>
            <a:r>
              <a:rPr lang="en-US" sz="1200" i="1" dirty="0"/>
              <a:t>High level overview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89493" y="2963298"/>
            <a:ext cx="5241769" cy="137160"/>
          </a:xfrm>
          <a:prstGeom prst="rect">
            <a:avLst/>
          </a:prstGeom>
          <a:solidFill>
            <a:schemeClr val="accent3"/>
          </a:solidFill>
          <a:ln w="12700" cap="sq">
            <a:noFill/>
            <a:miter lim="800000"/>
          </a:ln>
        </p:spPr>
        <p:txBody>
          <a:bodyPr wrap="square" lIns="137160" tIns="137160" rIns="137160" bIns="137160" rtlCol="0">
            <a:no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89493" y="4003869"/>
            <a:ext cx="5241769" cy="66338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</p:spPr>
        <p:txBody>
          <a:bodyPr wrap="square" lIns="137160" tIns="137160" rIns="137160" bIns="137160" rtlCol="0" anchor="ctr">
            <a:noAutofit/>
          </a:bodyPr>
          <a:lstStyle/>
          <a:p>
            <a:r>
              <a:rPr lang="en-US" sz="1600" dirty="0">
                <a:latin typeface="+mj-lt"/>
              </a:rPr>
              <a:t>Upcoming Release / Browser Support IE 9 &amp; 10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589493" y="3866709"/>
            <a:ext cx="5241769" cy="137160"/>
          </a:xfrm>
          <a:prstGeom prst="rect">
            <a:avLst/>
          </a:prstGeom>
          <a:solidFill>
            <a:schemeClr val="accent4"/>
          </a:solidFill>
          <a:ln w="12700" cap="sq">
            <a:noFill/>
            <a:miter lim="800000"/>
          </a:ln>
        </p:spPr>
        <p:txBody>
          <a:bodyPr wrap="square" lIns="137160" tIns="137160" rIns="137160" bIns="137160" rtlCol="0">
            <a:noAutofit/>
          </a:bodyPr>
          <a:lstStyle/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4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Name Updates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615" y="1158480"/>
            <a:ext cx="4223874" cy="54864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b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Former Product 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615" y="1707119"/>
            <a:ext cx="4223874" cy="296013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/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Connect/Connect5/Connect5i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ParentLink</a:t>
            </a:r>
            <a:r>
              <a:rPr lang="en-US" sz="1600" dirty="0">
                <a:solidFill>
                  <a:schemeClr val="tx1"/>
                </a:solidFill>
              </a:rPr>
              <a:t> / </a:t>
            </a:r>
            <a:r>
              <a:rPr lang="en-US" sz="1600" dirty="0" err="1">
                <a:solidFill>
                  <a:schemeClr val="tx1"/>
                </a:solidFill>
              </a:rPr>
              <a:t>Sw</a:t>
            </a:r>
            <a:r>
              <a:rPr lang="en-US" sz="1600" dirty="0">
                <a:solidFill>
                  <a:schemeClr val="tx1"/>
                </a:solidFill>
              </a:rPr>
              <a:t> Mobile Communications App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Schoolwires Website / Centricity2 Essential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Sociability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6545" y="1158478"/>
            <a:ext cx="4084840" cy="54864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b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Updated Product Name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46545" y="1707117"/>
            <a:ext cx="4084840" cy="296013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/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Bb Mass Notifications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Bb Mobile Communications App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Bb Web Community Manager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Bb Social Media Manager</a:t>
            </a: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200"/>
              </a:spcAft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Bb = Blackboard</a:t>
            </a:r>
          </a:p>
        </p:txBody>
      </p:sp>
    </p:spTree>
    <p:extLst>
      <p:ext uri="{BB962C8B-B14F-4D97-AF65-F5344CB8AC3E}">
        <p14:creationId xmlns:p14="http://schemas.microsoft.com/office/powerpoint/2010/main" val="11482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 &amp; App Changes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151" y="1079799"/>
            <a:ext cx="8520234" cy="38795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Content app vs. Flex app</a:t>
            </a:r>
          </a:p>
          <a:p>
            <a:pPr lvl="1"/>
            <a:r>
              <a:rPr lang="en-US" dirty="0"/>
              <a:t>The Content app is adaptive which means the content you enter looks great when viewed on any device, provided you have a responsive template. You can use this app to add text, images and links to your page. It also pulls styles from your template and provides a simple and clean editing experience.</a:t>
            </a:r>
          </a:p>
          <a:p>
            <a:pPr lvl="2"/>
            <a:r>
              <a:rPr lang="en-US" dirty="0"/>
              <a:t>Template Styles allow you to add a Title or Subtitle style and Headings allows you to change your text to different Heading styles (both pull from the template). You can also use Styles to choose a size for your font and Text Color to adjust the color of your text as needed.</a:t>
            </a:r>
          </a:p>
          <a:p>
            <a:pPr lvl="1"/>
            <a:r>
              <a:rPr lang="en-US" dirty="0"/>
              <a:t>The editor used within the Flex app (Cute editor) is no longer being supported/maintained (this is a third party editor) and will stop working on browsers at some point in the near future which is why we made the decision to move to the </a:t>
            </a:r>
            <a:r>
              <a:rPr lang="en-US" dirty="0" err="1"/>
              <a:t>TinyMCE</a:t>
            </a:r>
            <a:r>
              <a:rPr lang="en-US" dirty="0"/>
              <a:t> Editor (Content app editor).</a:t>
            </a:r>
          </a:p>
          <a:p>
            <a:pPr lvl="2"/>
            <a:r>
              <a:rPr lang="en-US" dirty="0"/>
              <a:t>Recommendation is to DISABLE both the Flex Editor page type and Flex Editor app as soon as possible.</a:t>
            </a:r>
          </a:p>
          <a:p>
            <a:r>
              <a:rPr lang="en-US" dirty="0"/>
              <a:t>Article Library and Headlines &amp; Features apps</a:t>
            </a:r>
          </a:p>
          <a:p>
            <a:pPr lvl="1"/>
            <a:r>
              <a:rPr lang="en-US" dirty="0"/>
              <a:t>The default apps contain the </a:t>
            </a:r>
            <a:r>
              <a:rPr lang="en-US" dirty="0" err="1"/>
              <a:t>TinyMCE</a:t>
            </a:r>
            <a:r>
              <a:rPr lang="en-US" dirty="0"/>
              <a:t> Editor while the classic version of these apps contain the old editor. Recommendation is to DISABLE the app types as well as the Article Library – Classic page type.</a:t>
            </a:r>
          </a:p>
          <a:p>
            <a:pPr lvl="2"/>
            <a:r>
              <a:rPr lang="en-US" dirty="0"/>
              <a:t>The new default apps also allows you to attach a video once you create and save the article or headline.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2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Release (v2.13) / Browser Support IE 9 &amp; 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151" y="1079799"/>
            <a:ext cx="8520234" cy="38795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Upcoming Release (v2.13) Highlights</a:t>
            </a:r>
          </a:p>
          <a:p>
            <a:pPr lvl="1"/>
            <a:r>
              <a:rPr lang="en-US" dirty="0"/>
              <a:t>Ability to add video attachments in the Article Library, Assignment, Blog and Headlines &amp; Features apps. (Not available for the Classic Article Library and Headlines &amp; Features app.)</a:t>
            </a:r>
          </a:p>
          <a:p>
            <a:pPr lvl="2"/>
            <a:r>
              <a:rPr lang="en-US" dirty="0"/>
              <a:t>This functions the same as Calendar attachments in that you first have to create and save the item then go back in and add the attachment.</a:t>
            </a:r>
          </a:p>
          <a:p>
            <a:pPr lvl="1"/>
            <a:r>
              <a:rPr lang="en-US" dirty="0"/>
              <a:t>Divider app – easy way to visually separate content on a page.</a:t>
            </a:r>
          </a:p>
          <a:p>
            <a:pPr lvl="1"/>
            <a:r>
              <a:rPr lang="en-US" dirty="0"/>
              <a:t>Ability to name a page and select a page type on the same screen. You also have the ability to Save &amp; Continue (opens in design mode) or Save &amp; Exit (return to current pages).</a:t>
            </a:r>
          </a:p>
          <a:p>
            <a:r>
              <a:rPr lang="en-US" dirty="0"/>
              <a:t>Browser Support for IE 9 &amp; 10</a:t>
            </a:r>
          </a:p>
          <a:p>
            <a:pPr lvl="1"/>
            <a:r>
              <a:rPr lang="en-US" dirty="0"/>
              <a:t>With the v2.14 release (due out early Fall 2016) we will no longer support IE 9 &amp; 10 as we will only support the versions of IE that Microsoft supports.</a:t>
            </a:r>
          </a:p>
          <a:p>
            <a:pPr lvl="2"/>
            <a:r>
              <a:rPr lang="en-US" dirty="0"/>
              <a:t>If any of your editors are using IE 9 or 10 to edit the website you will need to let them know of this upcoming change.</a:t>
            </a:r>
          </a:p>
        </p:txBody>
      </p:sp>
    </p:spTree>
    <p:extLst>
      <p:ext uri="{BB962C8B-B14F-4D97-AF65-F5344CB8AC3E}">
        <p14:creationId xmlns:p14="http://schemas.microsoft.com/office/powerpoint/2010/main" val="13232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 16-9 light v1.0">
  <a:themeElements>
    <a:clrScheme name="Blackboard">
      <a:dk1>
        <a:srgbClr val="191B23"/>
      </a:dk1>
      <a:lt1>
        <a:sysClr val="window" lastClr="FFFFFF"/>
      </a:lt1>
      <a:dk2>
        <a:srgbClr val="191B23"/>
      </a:dk2>
      <a:lt2>
        <a:srgbClr val="E2E2E2"/>
      </a:lt2>
      <a:accent1>
        <a:srgbClr val="3398CC"/>
      </a:accent1>
      <a:accent2>
        <a:srgbClr val="00CC90"/>
      </a:accent2>
      <a:accent3>
        <a:srgbClr val="FFCD00"/>
      </a:accent3>
      <a:accent4>
        <a:srgbClr val="FF7F41"/>
      </a:accent4>
      <a:accent5>
        <a:srgbClr val="FF0066"/>
      </a:accent5>
      <a:accent6>
        <a:srgbClr val="C800A1"/>
      </a:accent6>
      <a:hlink>
        <a:srgbClr val="3398CC"/>
      </a:hlink>
      <a:folHlink>
        <a:srgbClr val="E2E2E2"/>
      </a:folHlink>
    </a:clrScheme>
    <a:fontScheme name="Blackboard PP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2700" cap="sq">
          <a:noFill/>
          <a:miter lim="800000"/>
        </a:ln>
        <a:effectLst/>
      </a:spPr>
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  <a:latin typeface="+mj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37160" tIns="137160" rIns="137160" bIns="13716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Bb_16-9_light_v1.0</Template>
  <TotalTime>212</TotalTime>
  <Words>545</Words>
  <Application>Microsoft Office PowerPoint</Application>
  <PresentationFormat>On-screen Show (16:9)</PresentationFormat>
  <Paragraphs>42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Bb 16-9 light v1.0</vt:lpstr>
      <vt:lpstr>Blackboard / Schoolwires Updates Krista Ray &amp; Vicki Jacobs</vt:lpstr>
      <vt:lpstr>Product Name Updates</vt:lpstr>
      <vt:lpstr>Editor &amp; App Changes</vt:lpstr>
      <vt:lpstr>Upcoming Release (v2.13) / Browser Support IE 9 &amp; 10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new Blackboard template</dc:title>
  <dc:creator>Vicki Jacobs</dc:creator>
  <cp:lastModifiedBy>Gigantelli, Melinda</cp:lastModifiedBy>
  <cp:revision>23</cp:revision>
  <cp:lastPrinted>2015-05-04T20:25:55Z</cp:lastPrinted>
  <dcterms:created xsi:type="dcterms:W3CDTF">2016-04-28T15:44:58Z</dcterms:created>
  <dcterms:modified xsi:type="dcterms:W3CDTF">2016-05-05T12:23:08Z</dcterms:modified>
</cp:coreProperties>
</file>